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4"/>
  </p:notesMasterIdLst>
  <p:sldIdLst>
    <p:sldId id="256" r:id="rId2"/>
    <p:sldId id="263" r:id="rId3"/>
    <p:sldId id="257" r:id="rId4"/>
    <p:sldId id="265" r:id="rId5"/>
    <p:sldId id="266" r:id="rId6"/>
    <p:sldId id="268" r:id="rId7"/>
    <p:sldId id="267" r:id="rId8"/>
    <p:sldId id="280" r:id="rId9"/>
    <p:sldId id="306" r:id="rId10"/>
    <p:sldId id="269" r:id="rId11"/>
    <p:sldId id="271" r:id="rId12"/>
    <p:sldId id="274" r:id="rId13"/>
    <p:sldId id="275" r:id="rId14"/>
    <p:sldId id="276" r:id="rId15"/>
    <p:sldId id="307" r:id="rId16"/>
    <p:sldId id="278" r:id="rId17"/>
    <p:sldId id="305" r:id="rId18"/>
    <p:sldId id="279" r:id="rId19"/>
    <p:sldId id="272" r:id="rId20"/>
    <p:sldId id="281" r:id="rId21"/>
    <p:sldId id="302" r:id="rId22"/>
    <p:sldId id="283" r:id="rId23"/>
    <p:sldId id="277" r:id="rId24"/>
    <p:sldId id="287" r:id="rId25"/>
    <p:sldId id="288" r:id="rId26"/>
    <p:sldId id="289" r:id="rId27"/>
    <p:sldId id="290" r:id="rId28"/>
    <p:sldId id="297" r:id="rId29"/>
    <p:sldId id="304" r:id="rId30"/>
    <p:sldId id="296" r:id="rId31"/>
    <p:sldId id="308" r:id="rId32"/>
    <p:sldId id="295"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VJ4bACQPAwiCMmVHMG4yHw==" hashData="5bl4/Xg84NDgNicz4ArU2V9DWxc="/>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7A1D"/>
    <a:srgbClr val="673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4660"/>
  </p:normalViewPr>
  <p:slideViewPr>
    <p:cSldViewPr>
      <p:cViewPr>
        <p:scale>
          <a:sx n="100" d="100"/>
          <a:sy n="100" d="100"/>
        </p:scale>
        <p:origin x="-342"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138D-8FEC-4C38-A4E4-AED8D388E05F}" type="datetimeFigureOut">
              <a:rPr lang="ru-RU" smtClean="0"/>
              <a:pPr/>
              <a:t>06.06.2017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9FBF2-E3FB-4324-9D7A-1485BF7E69B4}" type="slidenum">
              <a:rPr lang="ru-RU" smtClean="0"/>
              <a:pPr/>
              <a:t>‹#›</a:t>
            </a:fld>
            <a:endParaRPr lang="ru-RU"/>
          </a:p>
        </p:txBody>
      </p:sp>
    </p:spTree>
    <p:extLst>
      <p:ext uri="{BB962C8B-B14F-4D97-AF65-F5344CB8AC3E}">
        <p14:creationId xmlns:p14="http://schemas.microsoft.com/office/powerpoint/2010/main" val="2304176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D9FBF2-E3FB-4324-9D7A-1485BF7E69B4}"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4271D4-C131-4373-88A3-0ACD264DF579}" type="datetimeFigureOut">
              <a:rPr lang="ru-RU" smtClean="0"/>
              <a:pPr/>
              <a:t>06.06.2017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4F31EB-0C2C-40F3-AB9C-DF8FE7832BEC}" type="slidenum">
              <a:rPr lang="ru-RU" smtClean="0"/>
              <a:pPr/>
              <a:t>‹#›</a:t>
            </a:fld>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4271D4-C131-4373-88A3-0ACD264DF579}" type="datetimeFigureOut">
              <a:rPr lang="ru-RU" smtClean="0"/>
              <a:pPr/>
              <a:t>06.06.2017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4F31EB-0C2C-40F3-AB9C-DF8FE7832BEC}" type="slidenum">
              <a:rPr lang="ru-RU" smtClean="0"/>
              <a:pPr/>
              <a:t>‹#›</a:t>
            </a:fld>
            <a:endParaRPr lang="ru-R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4271D4-C131-4373-88A3-0ACD264DF579}" type="datetimeFigureOut">
              <a:rPr lang="ru-RU" smtClean="0"/>
              <a:pPr/>
              <a:t>06.06.2017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4F31EB-0C2C-40F3-AB9C-DF8FE7832BEC}" type="slidenum">
              <a:rPr lang="ru-RU" smtClean="0"/>
              <a:pPr/>
              <a:t>‹#›</a:t>
            </a:fld>
            <a:endParaRPr lang="ru-R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4271D4-C131-4373-88A3-0ACD264DF579}" type="datetimeFigureOut">
              <a:rPr lang="ru-RU" smtClean="0"/>
              <a:pPr/>
              <a:t>06.06.2017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4F31EB-0C2C-40F3-AB9C-DF8FE7832BEC}" type="slidenum">
              <a:rPr lang="ru-RU" smtClean="0"/>
              <a:pPr/>
              <a:t>‹#›</a:t>
            </a:fld>
            <a:endParaRPr lang="ru-R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4271D4-C131-4373-88A3-0ACD264DF579}" type="datetimeFigureOut">
              <a:rPr lang="ru-RU" smtClean="0"/>
              <a:pPr/>
              <a:t>06.06.2017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4F31EB-0C2C-40F3-AB9C-DF8FE7832BEC}" type="slidenum">
              <a:rPr lang="ru-RU" smtClean="0"/>
              <a:pPr/>
              <a:t>‹#›</a:t>
            </a:fld>
            <a:endParaRPr lang="ru-R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4271D4-C131-4373-88A3-0ACD264DF579}" type="datetimeFigureOut">
              <a:rPr lang="ru-RU" smtClean="0"/>
              <a:pPr/>
              <a:t>06.06.2017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4F31EB-0C2C-40F3-AB9C-DF8FE7832BEC}" type="slidenum">
              <a:rPr lang="ru-RU" smtClean="0"/>
              <a:pPr/>
              <a:t>‹#›</a:t>
            </a:fld>
            <a:endParaRPr lang="ru-R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4271D4-C131-4373-88A3-0ACD264DF579}" type="datetimeFigureOut">
              <a:rPr lang="ru-RU" smtClean="0"/>
              <a:pPr/>
              <a:t>06.06.2017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A4F31EB-0C2C-40F3-AB9C-DF8FE7832BEC}" type="slidenum">
              <a:rPr lang="ru-RU" smtClean="0"/>
              <a:pPr/>
              <a:t>‹#›</a:t>
            </a:fld>
            <a:endParaRPr lang="ru-R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4271D4-C131-4373-88A3-0ACD264DF579}" type="datetimeFigureOut">
              <a:rPr lang="ru-RU" smtClean="0"/>
              <a:pPr/>
              <a:t>06.06.2017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A4F31EB-0C2C-40F3-AB9C-DF8FE7832BEC}" type="slidenum">
              <a:rPr lang="ru-RU" smtClean="0"/>
              <a:pPr/>
              <a:t>‹#›</a:t>
            </a:fld>
            <a:endParaRPr 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4271D4-C131-4373-88A3-0ACD264DF579}" type="datetimeFigureOut">
              <a:rPr lang="ru-RU" smtClean="0"/>
              <a:pPr/>
              <a:t>06.06.2017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A4F31EB-0C2C-40F3-AB9C-DF8FE7832BEC}" type="slidenum">
              <a:rPr lang="ru-RU" smtClean="0"/>
              <a:pPr/>
              <a:t>‹#›</a:t>
            </a:fld>
            <a:endParaRPr 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4271D4-C131-4373-88A3-0ACD264DF579}" type="datetimeFigureOut">
              <a:rPr lang="ru-RU" smtClean="0"/>
              <a:pPr/>
              <a:t>06.06.2017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4F31EB-0C2C-40F3-AB9C-DF8FE7832BEC}" type="slidenum">
              <a:rPr lang="ru-RU" smtClean="0"/>
              <a:pPr/>
              <a:t>‹#›</a:t>
            </a:fld>
            <a:endParaRPr lang="ru-R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4271D4-C131-4373-88A3-0ACD264DF579}" type="datetimeFigureOut">
              <a:rPr lang="ru-RU" smtClean="0"/>
              <a:pPr/>
              <a:t>06.06.2017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4F31EB-0C2C-40F3-AB9C-DF8FE7832BEC}" type="slidenum">
              <a:rPr lang="ru-RU" smtClean="0"/>
              <a:pPr/>
              <a:t>‹#›</a:t>
            </a:fld>
            <a:endParaRPr lang="ru-R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271D4-C131-4373-88A3-0ACD264DF579}" type="datetimeFigureOut">
              <a:rPr lang="ru-RU" smtClean="0"/>
              <a:pPr/>
              <a:t>06.06.2017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F31EB-0C2C-40F3-AB9C-DF8FE7832BE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4.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69.jpeg"/><Relationship Id="rId4" Type="http://schemas.openxmlformats.org/officeDocument/2006/relationships/image" Target="../media/image68.jpeg"/></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1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5.gif"/></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 Target="slide3.xml"/><Relationship Id="rId7"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19.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21.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png"/><Relationship Id="rId7" Type="http://schemas.openxmlformats.org/officeDocument/2006/relationships/image" Target="../media/image96.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22.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 Id="rId9" Type="http://schemas.openxmlformats.org/officeDocument/2006/relationships/image" Target="../media/image104.jpeg"/></Relationships>
</file>

<file path=ppt/slides/_rels/slide2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6.jpeg"/></Relationships>
</file>

<file path=ppt/slides/_rels/slide24.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2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07.jpeg"/><Relationship Id="rId1" Type="http://schemas.openxmlformats.org/officeDocument/2006/relationships/slideLayout" Target="../slideLayouts/slideLayout7.xml"/><Relationship Id="rId5" Type="http://schemas.openxmlformats.org/officeDocument/2006/relationships/image" Target="../media/image119.jpeg"/><Relationship Id="rId4" Type="http://schemas.openxmlformats.org/officeDocument/2006/relationships/image" Target="../media/image118.jpeg"/></Relationships>
</file>

<file path=ppt/slides/_rels/slide27.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image" Target="../media/image120.jpeg"/><Relationship Id="rId7" Type="http://schemas.openxmlformats.org/officeDocument/2006/relationships/image" Target="../media/image124.jpeg"/><Relationship Id="rId2"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 Id="rId9" Type="http://schemas.openxmlformats.org/officeDocument/2006/relationships/image" Target="../media/image126.jpeg"/></Relationships>
</file>

<file path=ppt/slides/_rels/slide28.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image" Target="../media/image127.jpeg"/><Relationship Id="rId7" Type="http://schemas.openxmlformats.org/officeDocument/2006/relationships/image" Target="../media/image131.jpeg"/><Relationship Id="rId12" Type="http://schemas.openxmlformats.org/officeDocument/2006/relationships/image" Target="../media/image136.jpeg"/><Relationship Id="rId2"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image" Target="../media/image130.jpeg"/><Relationship Id="rId11" Type="http://schemas.openxmlformats.org/officeDocument/2006/relationships/image" Target="../media/image135.jpeg"/><Relationship Id="rId5" Type="http://schemas.openxmlformats.org/officeDocument/2006/relationships/image" Target="../media/image129.jpeg"/><Relationship Id="rId10" Type="http://schemas.openxmlformats.org/officeDocument/2006/relationships/image" Target="../media/image134.jpeg"/><Relationship Id="rId4" Type="http://schemas.openxmlformats.org/officeDocument/2006/relationships/image" Target="../media/image128.jpeg"/><Relationship Id="rId9" Type="http://schemas.openxmlformats.org/officeDocument/2006/relationships/image" Target="../media/image133.jpeg"/></Relationships>
</file>

<file path=ppt/slides/_rels/slide29.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hyperlink" Target="https://www.youtube.com/watch?v=H6T0hDClmp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40.jpeg"/><Relationship Id="rId7" Type="http://schemas.openxmlformats.org/officeDocument/2006/relationships/image" Target="../media/image143.jpeg"/><Relationship Id="rId2"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image" Target="../media/image142.jpeg"/><Relationship Id="rId5" Type="http://schemas.openxmlformats.org/officeDocument/2006/relationships/image" Target="../media/image8.jpeg"/><Relationship Id="rId4" Type="http://schemas.openxmlformats.org/officeDocument/2006/relationships/image" Target="../media/image141.jpeg"/></Relationships>
</file>

<file path=ppt/slides/_rels/slide31.xml.rels><?xml version="1.0" encoding="UTF-8" standalone="yes"?>
<Relationships xmlns="http://schemas.openxmlformats.org/package/2006/relationships"><Relationship Id="rId3" Type="http://schemas.openxmlformats.org/officeDocument/2006/relationships/hyperlink" Target="https://infourok.ru/plankonspekt-integrirovannogo-uroka-ekologicheskie-problemi-yazikom-iskusstva-767946.html" TargetMode="External"/><Relationship Id="rId2" Type="http://schemas.openxmlformats.org/officeDocument/2006/relationships/image" Target="../media/image107.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infourok.ru/doklad-priroda-v-zhivopisi-muzike-literature-611485.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Кармазина.TBC.000\Рабочий стол\Новая папка\3388423-88e0eadb18ee1ee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0" y="3645024"/>
            <a:ext cx="8640960" cy="461665"/>
          </a:xfrm>
          <a:prstGeom prst="rect">
            <a:avLst/>
          </a:prstGeom>
          <a:noFill/>
        </p:spPr>
        <p:txBody>
          <a:bodyPr wrap="square" rtlCol="0">
            <a:spAutoFit/>
          </a:bodyPr>
          <a:lstStyle/>
          <a:p>
            <a:pPr algn="ctr"/>
            <a:r>
              <a:rPr lang="ru-RU" sz="2400" b="1" dirty="0" smtClean="0">
                <a:solidFill>
                  <a:schemeClr val="accent3">
                    <a:lumMod val="50000"/>
                  </a:schemeClr>
                </a:solidFill>
                <a:latin typeface="Academy" pitchFamily="2" charset="0"/>
              </a:rPr>
              <a:t>        (проблемы экологии  языком искусства)</a:t>
            </a:r>
            <a:endParaRPr lang="ru-RU" sz="2400" b="1" dirty="0">
              <a:solidFill>
                <a:schemeClr val="accent3">
                  <a:lumMod val="50000"/>
                </a:schemeClr>
              </a:solidFill>
              <a:latin typeface="Academy" pitchFamily="2" charset="0"/>
            </a:endParaRPr>
          </a:p>
        </p:txBody>
      </p:sp>
      <p:sp>
        <p:nvSpPr>
          <p:cNvPr id="4" name="TextBox 3"/>
          <p:cNvSpPr txBox="1"/>
          <p:nvPr/>
        </p:nvSpPr>
        <p:spPr>
          <a:xfrm>
            <a:off x="611560" y="1628800"/>
            <a:ext cx="7848872" cy="2123658"/>
          </a:xfrm>
          <a:prstGeom prst="rect">
            <a:avLst/>
          </a:prstGeom>
          <a:noFill/>
        </p:spPr>
        <p:txBody>
          <a:bodyPr wrap="square" rtlCol="0">
            <a:spAutoFit/>
          </a:bodyPr>
          <a:lstStyle/>
          <a:p>
            <a:pPr algn="ctr"/>
            <a:r>
              <a:rPr lang="ru-RU" sz="6600" b="1" dirty="0" smtClean="0">
                <a:solidFill>
                  <a:schemeClr val="accent3">
                    <a:lumMod val="50000"/>
                  </a:schemeClr>
                </a:solidFill>
              </a:rPr>
              <a:t>«Земля, на которой живу…»</a:t>
            </a:r>
            <a:endParaRPr lang="ru-RU" sz="6600" b="1" dirty="0">
              <a:solidFill>
                <a:schemeClr val="accent3">
                  <a:lumMod val="50000"/>
                </a:schemeClr>
              </a:solidFill>
            </a:endParaRPr>
          </a:p>
        </p:txBody>
      </p:sp>
      <p:pic>
        <p:nvPicPr>
          <p:cNvPr id="7" name="Рисунок 6" descr="824613408ac6c02c2a7523b8240580b6.jpg"/>
          <p:cNvPicPr>
            <a:picLocks noChangeAspect="1"/>
          </p:cNvPicPr>
          <p:nvPr/>
        </p:nvPicPr>
        <p:blipFill>
          <a:blip r:embed="rId3" cstate="print"/>
          <a:stretch>
            <a:fillRect/>
          </a:stretch>
        </p:blipFill>
        <p:spPr>
          <a:xfrm>
            <a:off x="6588224" y="188640"/>
            <a:ext cx="2277827" cy="1637189"/>
          </a:xfrm>
          <a:prstGeom prst="ellipse">
            <a:avLst/>
          </a:prstGeom>
          <a:ln>
            <a:noFill/>
          </a:ln>
          <a:effectLst>
            <a:softEdge rad="112500"/>
          </a:effectLst>
        </p:spPr>
      </p:pic>
      <p:sp>
        <p:nvSpPr>
          <p:cNvPr id="8" name="Прямоугольник 7"/>
          <p:cNvSpPr/>
          <p:nvPr/>
        </p:nvSpPr>
        <p:spPr>
          <a:xfrm>
            <a:off x="1979712" y="260648"/>
            <a:ext cx="4572000" cy="954107"/>
          </a:xfrm>
          <a:prstGeom prst="rect">
            <a:avLst/>
          </a:prstGeom>
        </p:spPr>
        <p:txBody>
          <a:bodyPr>
            <a:spAutoFit/>
          </a:bodyPr>
          <a:lstStyle/>
          <a:p>
            <a:pPr algn="ctr"/>
            <a:r>
              <a:rPr lang="ru-RU" sz="1400" b="1" dirty="0" smtClean="0">
                <a:solidFill>
                  <a:schemeClr val="accent3">
                    <a:lumMod val="50000"/>
                  </a:schemeClr>
                </a:solidFill>
              </a:rPr>
              <a:t>МУНИЦИПАЛЬНОЕ УЧРЕЖДЕНИЕ КУЛЬТУРЫ</a:t>
            </a:r>
          </a:p>
          <a:p>
            <a:pPr algn="ctr"/>
            <a:r>
              <a:rPr lang="ru-RU" sz="1400" b="1" dirty="0" smtClean="0">
                <a:solidFill>
                  <a:schemeClr val="accent3">
                    <a:lumMod val="50000"/>
                  </a:schemeClr>
                </a:solidFill>
              </a:rPr>
              <a:t> «ТУЛЬСКАЯ БИБЛИОТЕЧНАЯ СИСТЕМА»</a:t>
            </a:r>
          </a:p>
          <a:p>
            <a:pPr algn="ctr"/>
            <a:r>
              <a:rPr lang="ru-RU" sz="1400" b="1" dirty="0" smtClean="0">
                <a:solidFill>
                  <a:schemeClr val="accent3">
                    <a:lumMod val="50000"/>
                  </a:schemeClr>
                </a:solidFill>
              </a:rPr>
              <a:t>    ЦЕНТРАЛЬНАЯ ГОРОДСКАЯ БИБЛИОТЕКА </a:t>
            </a:r>
          </a:p>
          <a:p>
            <a:pPr algn="ctr"/>
            <a:r>
              <a:rPr lang="ru-RU" sz="1400" b="1" dirty="0" smtClean="0">
                <a:solidFill>
                  <a:schemeClr val="accent3">
                    <a:lumMod val="50000"/>
                  </a:schemeClr>
                </a:solidFill>
              </a:rPr>
              <a:t>  им. Л.Н. ТОЛСТОГО</a:t>
            </a:r>
          </a:p>
        </p:txBody>
      </p:sp>
      <p:sp>
        <p:nvSpPr>
          <p:cNvPr id="10" name="Прямоугольник 9"/>
          <p:cNvSpPr/>
          <p:nvPr/>
        </p:nvSpPr>
        <p:spPr>
          <a:xfrm>
            <a:off x="2786050" y="4357694"/>
            <a:ext cx="3384376" cy="369332"/>
          </a:xfrm>
          <a:prstGeom prst="rect">
            <a:avLst/>
          </a:prstGeom>
        </p:spPr>
        <p:txBody>
          <a:bodyPr wrap="square">
            <a:spAutoFit/>
          </a:bodyPr>
          <a:lstStyle/>
          <a:p>
            <a:pPr algn="ctr"/>
            <a:r>
              <a:rPr lang="ru-RU" b="1" dirty="0" smtClean="0">
                <a:solidFill>
                  <a:schemeClr val="accent3">
                    <a:lumMod val="50000"/>
                  </a:schemeClr>
                </a:solidFill>
              </a:rPr>
              <a:t>Виртуальная выставка</a:t>
            </a:r>
            <a:endParaRPr lang="ru-RU" b="1" dirty="0">
              <a:solidFill>
                <a:schemeClr val="accent3">
                  <a:lumMod val="50000"/>
                </a:schemeClr>
              </a:solidFill>
            </a:endParaRPr>
          </a:p>
        </p:txBody>
      </p:sp>
      <p:grpSp>
        <p:nvGrpSpPr>
          <p:cNvPr id="11" name="Группа 13"/>
          <p:cNvGrpSpPr>
            <a:grpSpLocks/>
          </p:cNvGrpSpPr>
          <p:nvPr/>
        </p:nvGrpSpPr>
        <p:grpSpPr bwMode="auto">
          <a:xfrm>
            <a:off x="500034" y="188640"/>
            <a:ext cx="1428760" cy="1311534"/>
            <a:chOff x="6572264" y="714356"/>
            <a:chExt cx="1143008" cy="1143008"/>
          </a:xfrm>
        </p:grpSpPr>
        <p:pic>
          <p:nvPicPr>
            <p:cNvPr id="12" name="Picture 2" descr="B:\Амелина\планирование 2013\логотип.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15140" y="928670"/>
              <a:ext cx="785818" cy="802020"/>
            </a:xfrm>
            <a:prstGeom prst="rect">
              <a:avLst/>
            </a:prstGeom>
            <a:noFill/>
            <a:ln w="9525">
              <a:noFill/>
              <a:miter lim="800000"/>
              <a:headEnd/>
              <a:tailEnd/>
            </a:ln>
          </p:spPr>
        </p:pic>
        <p:sp>
          <p:nvSpPr>
            <p:cNvPr id="13" name="Блок-схема: узел 12"/>
            <p:cNvSpPr/>
            <p:nvPr/>
          </p:nvSpPr>
          <p:spPr>
            <a:xfrm>
              <a:off x="6572264" y="714356"/>
              <a:ext cx="1143008" cy="1143008"/>
            </a:xfrm>
            <a:prstGeom prst="flowChartConnector">
              <a:avLst/>
            </a:pr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ome\Desktop\Новая папка\56b465278dc8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357166"/>
            <a:ext cx="8136904" cy="707886"/>
          </a:xfrm>
          <a:prstGeom prst="rect">
            <a:avLst/>
          </a:prstGeom>
          <a:noFill/>
        </p:spPr>
        <p:txBody>
          <a:bodyPr wrap="square" rtlCol="0">
            <a:spAutoFit/>
          </a:bodyPr>
          <a:lstStyle/>
          <a:p>
            <a:r>
              <a:rPr lang="ru-RU" sz="4000" b="1" dirty="0" smtClean="0">
                <a:solidFill>
                  <a:schemeClr val="bg1"/>
                </a:solidFill>
                <a:latin typeface="Academy"/>
              </a:rPr>
              <a:t> </a:t>
            </a:r>
            <a:r>
              <a:rPr lang="ru-RU" sz="4000" b="1" u="sng" dirty="0" smtClean="0">
                <a:solidFill>
                  <a:schemeClr val="bg1"/>
                </a:solidFill>
                <a:latin typeface="Academy"/>
              </a:rPr>
              <a:t>Предчувствие  дисгармонии</a:t>
            </a:r>
            <a:endParaRPr lang="ru-RU" sz="4000" b="1" u="sng" dirty="0">
              <a:solidFill>
                <a:schemeClr val="bg1"/>
              </a:solidFill>
              <a:latin typeface="Academy"/>
            </a:endParaRPr>
          </a:p>
        </p:txBody>
      </p:sp>
      <p:sp>
        <p:nvSpPr>
          <p:cNvPr id="4" name="TextBox 3"/>
          <p:cNvSpPr txBox="1"/>
          <p:nvPr/>
        </p:nvSpPr>
        <p:spPr>
          <a:xfrm>
            <a:off x="2771800" y="0"/>
            <a:ext cx="4968552" cy="461665"/>
          </a:xfrm>
          <a:prstGeom prst="rect">
            <a:avLst/>
          </a:prstGeom>
          <a:noFill/>
        </p:spPr>
        <p:txBody>
          <a:bodyPr wrap="square" rtlCol="0">
            <a:spAutoFit/>
          </a:bodyPr>
          <a:lstStyle/>
          <a:p>
            <a:r>
              <a:rPr lang="ru-RU" sz="2400" b="1" dirty="0" smtClean="0">
                <a:solidFill>
                  <a:schemeClr val="accent2">
                    <a:lumMod val="50000"/>
                  </a:schemeClr>
                </a:solidFill>
              </a:rPr>
              <a:t>Страница 2.</a:t>
            </a:r>
            <a:endParaRPr lang="ru-RU" sz="2400" b="1" dirty="0">
              <a:solidFill>
                <a:schemeClr val="accent2">
                  <a:lumMod val="50000"/>
                </a:schemeClr>
              </a:solidFill>
            </a:endParaRPr>
          </a:p>
        </p:txBody>
      </p:sp>
      <p:sp>
        <p:nvSpPr>
          <p:cNvPr id="8" name="TextBox 7"/>
          <p:cNvSpPr txBox="1"/>
          <p:nvPr/>
        </p:nvSpPr>
        <p:spPr>
          <a:xfrm>
            <a:off x="539552" y="1412776"/>
            <a:ext cx="6336704" cy="369332"/>
          </a:xfrm>
          <a:prstGeom prst="rect">
            <a:avLst/>
          </a:prstGeom>
          <a:noFill/>
        </p:spPr>
        <p:txBody>
          <a:bodyPr wrap="square" rtlCol="0">
            <a:spAutoFit/>
          </a:bodyPr>
          <a:lstStyle/>
          <a:p>
            <a:endParaRPr lang="ru-RU" dirty="0"/>
          </a:p>
        </p:txBody>
      </p:sp>
      <p:sp>
        <p:nvSpPr>
          <p:cNvPr id="10" name="Табличка 9"/>
          <p:cNvSpPr/>
          <p:nvPr/>
        </p:nvSpPr>
        <p:spPr>
          <a:xfrm>
            <a:off x="928662" y="1214422"/>
            <a:ext cx="6046962" cy="1007542"/>
          </a:xfrm>
          <a:prstGeom prst="plaque">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8" name="Rectangle 4"/>
          <p:cNvSpPr>
            <a:spLocks noChangeArrowheads="1"/>
          </p:cNvSpPr>
          <p:nvPr/>
        </p:nvSpPr>
        <p:spPr bwMode="auto">
          <a:xfrm>
            <a:off x="1071538" y="1214422"/>
            <a:ext cx="56166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ru-RU" sz="1200" b="1" dirty="0" smtClean="0">
                <a:solidFill>
                  <a:schemeClr val="accent3">
                    <a:lumMod val="50000"/>
                  </a:schemeClr>
                </a:solidFill>
                <a:ea typeface="Calibri" pitchFamily="34" charset="0"/>
                <a:cs typeface="Times New Roman" pitchFamily="18" charset="0"/>
              </a:rPr>
              <a:t>Ч</a:t>
            </a:r>
            <a:r>
              <a:rPr kumimoji="0" lang="ru-RU" sz="1200" b="1" u="none" strike="noStrike" cap="none" normalizeH="0" baseline="0" dirty="0" smtClean="0">
                <a:ln>
                  <a:noFill/>
                </a:ln>
                <a:solidFill>
                  <a:schemeClr val="accent3">
                    <a:lumMod val="50000"/>
                  </a:schemeClr>
                </a:solidFill>
                <a:effectLst/>
                <a:ea typeface="Calibri" pitchFamily="34" charset="0"/>
                <a:cs typeface="Times New Roman" pitchFamily="18" charset="0"/>
              </a:rPr>
              <a:t>еловек – часть природы.  Это единственное существо, наделенное разумом. </a:t>
            </a:r>
            <a:r>
              <a:rPr lang="ru-RU" sz="1200" b="1" dirty="0" smtClean="0">
                <a:solidFill>
                  <a:schemeClr val="accent3">
                    <a:lumMod val="50000"/>
                  </a:schemeClr>
                </a:solidFill>
                <a:ea typeface="Calibri" pitchFamily="34" charset="0"/>
                <a:cs typeface="Times New Roman" pitchFamily="18" charset="0"/>
              </a:rPr>
              <a:t>Это</a:t>
            </a:r>
            <a:r>
              <a:rPr kumimoji="0" lang="ru-RU" sz="1200" b="1" u="none" strike="noStrike" cap="none" normalizeH="0" baseline="0" dirty="0" smtClean="0">
                <a:ln>
                  <a:noFill/>
                </a:ln>
                <a:solidFill>
                  <a:schemeClr val="accent3">
                    <a:lumMod val="50000"/>
                  </a:schemeClr>
                </a:solidFill>
                <a:effectLst/>
                <a:ea typeface="Calibri" pitchFamily="34" charset="0"/>
                <a:cs typeface="Times New Roman" pitchFamily="18" charset="0"/>
              </a:rPr>
              <a:t> налагает на него ответственность за все  живое и неживое. Но с </a:t>
            </a:r>
            <a:r>
              <a:rPr lang="ru-RU" sz="1200" b="1" dirty="0" smtClean="0">
                <a:solidFill>
                  <a:schemeClr val="accent3">
                    <a:lumMod val="50000"/>
                  </a:schemeClr>
                </a:solidFill>
                <a:ea typeface="Calibri" pitchFamily="34" charset="0"/>
                <a:cs typeface="Times New Roman" pitchFamily="18" charset="0"/>
              </a:rPr>
              <a:t>развитием</a:t>
            </a:r>
            <a:r>
              <a:rPr kumimoji="0" lang="ru-RU" sz="1200" b="1" u="none" strike="noStrike" cap="none" normalizeH="0" baseline="0" dirty="0" smtClean="0">
                <a:ln>
                  <a:noFill/>
                </a:ln>
                <a:solidFill>
                  <a:schemeClr val="accent3">
                    <a:lumMod val="50000"/>
                  </a:schemeClr>
                </a:solidFill>
                <a:effectLst/>
                <a:ea typeface="Calibri" pitchFamily="34" charset="0"/>
                <a:cs typeface="Times New Roman" pitchFamily="18" charset="0"/>
              </a:rPr>
              <a:t> цивилизации </a:t>
            </a:r>
            <a:r>
              <a:rPr kumimoji="0" lang="ru-RU" sz="1200" b="1" u="none" strike="noStrike" cap="none" normalizeH="0" dirty="0" smtClean="0">
                <a:ln>
                  <a:noFill/>
                </a:ln>
                <a:solidFill>
                  <a:schemeClr val="accent3">
                    <a:lumMod val="50000"/>
                  </a:schemeClr>
                </a:solidFill>
                <a:effectLst/>
                <a:ea typeface="Calibri" pitchFamily="34" charset="0"/>
                <a:cs typeface="Times New Roman" pitchFamily="18" charset="0"/>
              </a:rPr>
              <a:t> </a:t>
            </a:r>
            <a:r>
              <a:rPr kumimoji="0" lang="ru-RU" sz="1200" b="1" u="none" strike="noStrike" cap="none" normalizeH="0" baseline="0" dirty="0" smtClean="0">
                <a:ln>
                  <a:noFill/>
                </a:ln>
                <a:solidFill>
                  <a:schemeClr val="accent3">
                    <a:lumMod val="50000"/>
                  </a:schemeClr>
                </a:solidFill>
                <a:effectLst/>
                <a:ea typeface="Calibri" pitchFamily="34" charset="0"/>
                <a:cs typeface="Times New Roman" pitchFamily="18" charset="0"/>
              </a:rPr>
              <a:t>он все больше и больше </a:t>
            </a:r>
            <a:r>
              <a:rPr lang="ru-RU" sz="1200" b="1" dirty="0" smtClean="0">
                <a:solidFill>
                  <a:schemeClr val="accent3">
                    <a:lumMod val="50000"/>
                  </a:schemeClr>
                </a:solidFill>
                <a:latin typeface="Calibri" pitchFamily="34" charset="0"/>
                <a:ea typeface="Calibri" pitchFamily="34" charset="0"/>
                <a:cs typeface="Times New Roman" pitchFamily="18" charset="0"/>
              </a:rPr>
              <a:t>думает только о себе, преследует сиюминутный интерес, мало заботясь об отдаленных последствиях своих действий, которые могут быть различными.</a:t>
            </a:r>
            <a:endParaRPr lang="ru-RU" sz="1600" b="1" dirty="0" smtClean="0">
              <a:solidFill>
                <a:schemeClr val="accent3">
                  <a:lumMod val="50000"/>
                </a:schemeClr>
              </a:solidFill>
              <a:latin typeface="Calibri" pitchFamily="34" charset="0"/>
            </a:endParaRPr>
          </a:p>
          <a:p>
            <a:pPr lvl="0" indent="450850" algn="just" fontAlgn="base">
              <a:spcBef>
                <a:spcPct val="0"/>
              </a:spcBef>
              <a:spcAft>
                <a:spcPct val="0"/>
              </a:spcAft>
            </a:pPr>
            <a:endParaRPr kumimoji="0" lang="ru-RU" sz="1200" b="1" u="none" strike="noStrike" cap="none" normalizeH="0" baseline="0" dirty="0" smtClean="0">
              <a:ln>
                <a:noFill/>
              </a:ln>
              <a:solidFill>
                <a:schemeClr val="accent3">
                  <a:lumMod val="50000"/>
                </a:schemeClr>
              </a:solidFill>
              <a:effectLst/>
            </a:endParaRPr>
          </a:p>
        </p:txBody>
      </p:sp>
      <p:sp>
        <p:nvSpPr>
          <p:cNvPr id="13" name="Табличка 12"/>
          <p:cNvSpPr/>
          <p:nvPr/>
        </p:nvSpPr>
        <p:spPr>
          <a:xfrm>
            <a:off x="2786050" y="2786058"/>
            <a:ext cx="6229200" cy="1143008"/>
          </a:xfrm>
          <a:prstGeom prst="plaque">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0" name="Rectangle 6"/>
          <p:cNvSpPr>
            <a:spLocks noChangeArrowheads="1"/>
          </p:cNvSpPr>
          <p:nvPr/>
        </p:nvSpPr>
        <p:spPr bwMode="auto">
          <a:xfrm>
            <a:off x="2857488" y="2786058"/>
            <a:ext cx="5940152"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kumimoji="0" lang="ru-RU" sz="1200" b="1"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Налицо дисгармония – часть (человек) действует в ущерб целому (природе).</a:t>
            </a:r>
            <a:r>
              <a:rPr kumimoji="0" lang="ru-RU" sz="1400" b="1" i="1"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 </a:t>
            </a:r>
            <a:r>
              <a:rPr lang="ru-RU" sz="1200" b="1" dirty="0" smtClean="0">
                <a:solidFill>
                  <a:schemeClr val="accent3">
                    <a:lumMod val="50000"/>
                  </a:schemeClr>
                </a:solidFill>
              </a:rPr>
              <a:t>Природа все больше превращается из храма в мастерскую. Человек  привыкает к мысли о том, что он - царь, властелин мира, а природа предназначена, прежде всего, для удовлетворения его все новых и новых потребностей. И только искусство способно взывать его к разуму. </a:t>
            </a:r>
          </a:p>
          <a:p>
            <a:pPr indent="450850" algn="just" fontAlgn="base">
              <a:spcBef>
                <a:spcPct val="0"/>
              </a:spcBef>
              <a:spcAft>
                <a:spcPct val="0"/>
              </a:spcAft>
            </a:pPr>
            <a:endParaRPr lang="ru-RU" sz="1200" dirty="0" smtClean="0">
              <a:latin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026" name="Picture 2" descr="C:\Documents and Settings\Кармазина.TBC.000\Рабочий стол\Новая папка\vzaimodeistvie_obschestvo_priroda_1.jpg"/>
          <p:cNvPicPr>
            <a:picLocks noChangeAspect="1" noChangeArrowheads="1"/>
          </p:cNvPicPr>
          <p:nvPr/>
        </p:nvPicPr>
        <p:blipFill>
          <a:blip r:embed="rId3" cstate="print"/>
          <a:srcRect/>
          <a:stretch>
            <a:fillRect/>
          </a:stretch>
        </p:blipFill>
        <p:spPr bwMode="auto">
          <a:xfrm>
            <a:off x="214282" y="2357430"/>
            <a:ext cx="2232248" cy="1674186"/>
          </a:xfrm>
          <a:prstGeom prst="rect">
            <a:avLst/>
          </a:prstGeom>
          <a:noFill/>
          <a:ln>
            <a:solidFill>
              <a:schemeClr val="tx2">
                <a:lumMod val="50000"/>
              </a:schemeClr>
            </a:solidFill>
          </a:ln>
          <a:effectLst>
            <a:outerShdw blurRad="63500" sx="102000" sy="102000" algn="ctr" rotWithShape="0">
              <a:prstClr val="black">
                <a:alpha val="40000"/>
              </a:prstClr>
            </a:outerShdw>
          </a:effectLst>
        </p:spPr>
      </p:pic>
      <p:sp>
        <p:nvSpPr>
          <p:cNvPr id="12" name="Скругленный прямоугольник 11"/>
          <p:cNvSpPr/>
          <p:nvPr/>
        </p:nvSpPr>
        <p:spPr>
          <a:xfrm>
            <a:off x="2214546" y="4643446"/>
            <a:ext cx="6701368" cy="1512168"/>
          </a:xfrm>
          <a:prstGeom prst="roundRect">
            <a:avLst/>
          </a:prstGeom>
          <a:solidFill>
            <a:schemeClr val="accent3">
              <a:lumMod val="40000"/>
              <a:lumOff val="60000"/>
            </a:schemeClr>
          </a:solidFill>
          <a:ln>
            <a:solidFill>
              <a:schemeClr val="accent3">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smtClean="0">
                <a:solidFill>
                  <a:schemeClr val="accent3">
                    <a:lumMod val="50000"/>
                  </a:schemeClr>
                </a:solidFill>
                <a:ea typeface="Times New Roman" pitchFamily="18" charset="0"/>
              </a:rPr>
              <a:t>                  Было бы неверным сказать, что между природой и  человеком существовала полная гармония и наши классики воспевали всё гармоническое. Совсем нет. Так, в стихотворении М.Ю.Лермонтова «Три пальмы» человек предстаёт как разрушитель, он вносит в мир страдания и гибель: «По корням упругим топор застучал,//И пали без жизни питомцы столетий…» А завершается стихотворение и вовсе страшной картиной:  «И ныне всё дико и пусто кругом…» Это закономерный итог вражды человека с природой. И в этом противостоянии Лермонтов на стороне природы, он не может понять человека, осуждает его.</a:t>
            </a:r>
            <a:endParaRPr lang="ru-RU" sz="1200" dirty="0"/>
          </a:p>
        </p:txBody>
      </p:sp>
      <p:pic>
        <p:nvPicPr>
          <p:cNvPr id="5" name="Picture 2" descr="C:\Documents and Settings\Кармазина.TBC.000\Рабочий стол\Новая папка\6a1d72983964ba11849b55fa6ad2226c.jpeg"/>
          <p:cNvPicPr>
            <a:picLocks noChangeAspect="1" noChangeArrowheads="1"/>
          </p:cNvPicPr>
          <p:nvPr/>
        </p:nvPicPr>
        <p:blipFill>
          <a:blip r:embed="rId4" cstate="print"/>
          <a:srcRect/>
          <a:stretch>
            <a:fillRect/>
          </a:stretch>
        </p:blipFill>
        <p:spPr bwMode="auto">
          <a:xfrm>
            <a:off x="500034" y="4143380"/>
            <a:ext cx="1128312" cy="1737600"/>
          </a:xfrm>
          <a:prstGeom prst="rect">
            <a:avLst/>
          </a:prstGeom>
          <a:noFill/>
        </p:spPr>
      </p:pic>
      <p:sp>
        <p:nvSpPr>
          <p:cNvPr id="25601" name="Rectangle 1"/>
          <p:cNvSpPr>
            <a:spLocks noChangeArrowheads="1"/>
          </p:cNvSpPr>
          <p:nvPr/>
        </p:nvSpPr>
        <p:spPr bwMode="auto">
          <a:xfrm>
            <a:off x="142844" y="5857892"/>
            <a:ext cx="207170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Лермонтов, М. Поэмы и стихи / Михаил Лермонтов ;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худож</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А.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Симанчук</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Искательпресс</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2014.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63 с.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(Библиотечка школьника).</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Кармазина.TBC.000\Рабочий стол\экология\Новая папка\201207050900430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341296" cy="6858000"/>
          </a:xfrm>
          <a:prstGeom prst="rect">
            <a:avLst/>
          </a:prstGeom>
          <a:noFill/>
        </p:spPr>
      </p:pic>
      <p:sp>
        <p:nvSpPr>
          <p:cNvPr id="2049" name="Rectangle 1"/>
          <p:cNvSpPr>
            <a:spLocks noChangeArrowheads="1"/>
          </p:cNvSpPr>
          <p:nvPr/>
        </p:nvSpPr>
        <p:spPr bwMode="auto">
          <a:xfrm>
            <a:off x="1835696" y="240323"/>
            <a:ext cx="583264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t>Примером  выраженного понимания глубокого единства человека и природы служит стихотворение Е.А. Баратынского «Приметы». Образное, яркое изображение заботы человека о природе</a:t>
            </a:r>
            <a:r>
              <a:rPr lang="ru-RU" sz="1400" b="1" dirty="0" smtClean="0">
                <a:solidFill>
                  <a:schemeClr val="accent2">
                    <a:lumMod val="50000"/>
                  </a:schemeClr>
                </a:solidFill>
                <a:latin typeface="Calibri" pitchFamily="34" charset="0"/>
                <a:ea typeface="Calibri" pitchFamily="34" charset="0"/>
                <a:cs typeface="Times New Roman" pitchFamily="18" charset="0"/>
              </a:rPr>
              <a:t>,</a:t>
            </a:r>
            <a:r>
              <a:rPr kumimoji="0" lang="ru-RU" sz="1400"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t> и одновременно – гневная отповедь рационализму, возобладавшему в отношении человека к природе</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 </a:t>
            </a:r>
            <a:endParaRPr kumimoji="0" lang="ru-RU" sz="1400" b="1" i="0" u="none" strike="noStrike" cap="none" normalizeH="0" baseline="0" dirty="0" smtClean="0">
              <a:ln>
                <a:noFill/>
              </a:ln>
              <a:solidFill>
                <a:schemeClr val="accent2">
                  <a:lumMod val="50000"/>
                </a:schemeClr>
              </a:solidFill>
              <a:effectLst/>
              <a:latin typeface="Arial" pitchFamily="34" charset="0"/>
            </a:endParaRPr>
          </a:p>
        </p:txBody>
      </p:sp>
      <p:pic>
        <p:nvPicPr>
          <p:cNvPr id="2051" name="Picture 3" descr="C:\Documents and Settings\Кармазина.TBC.000\Рабочий стол\Новая папка\brt.jpg"/>
          <p:cNvPicPr>
            <a:picLocks noChangeAspect="1" noChangeArrowheads="1"/>
          </p:cNvPicPr>
          <p:nvPr/>
        </p:nvPicPr>
        <p:blipFill>
          <a:blip r:embed="rId3" cstate="print"/>
          <a:srcRect/>
          <a:stretch>
            <a:fillRect/>
          </a:stretch>
        </p:blipFill>
        <p:spPr bwMode="auto">
          <a:xfrm>
            <a:off x="467544" y="188640"/>
            <a:ext cx="1188189" cy="13797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52" name="Rectangle 4"/>
          <p:cNvSpPr>
            <a:spLocks noChangeArrowheads="1"/>
          </p:cNvSpPr>
          <p:nvPr/>
        </p:nvSpPr>
        <p:spPr bwMode="auto">
          <a:xfrm>
            <a:off x="5214942" y="928670"/>
            <a:ext cx="331236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900" dirty="0" smtClean="0">
              <a:solidFill>
                <a:srgbClr val="333333"/>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900" dirty="0" smtClean="0">
              <a:solidFill>
                <a:srgbClr val="333333"/>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На путь ему, выбежав из лесу, волк,</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Крутясь и подъемля щетину,</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Победу пророчил, и смело свой полк</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Бросал он на вражью дружину.</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Чета голубиная, вея над ним,</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Блаженство любви прорицала.</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В пустыне безлюдной он не был одним,</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Нечуждая жизнь в ней дышала.</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Но, чувство презрев, он доверил уму;</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Вдался в суету изысканий...</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И сердце природы закрылось ему,</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И нет на земле прорицаний</a:t>
            </a:r>
            <a:r>
              <a:rPr kumimoji="0" lang="ru-RU" sz="9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a:t>
            </a:r>
            <a:endParaRPr kumimoji="0" lang="ru-RU" sz="1800" b="1" i="0" u="none" strike="noStrike" cap="none" normalizeH="0" baseline="0" dirty="0" smtClean="0">
              <a:ln>
                <a:noFill/>
              </a:ln>
              <a:solidFill>
                <a:schemeClr val="accent3">
                  <a:lumMod val="50000"/>
                </a:schemeClr>
              </a:solidFill>
              <a:effectLst/>
              <a:latin typeface="+mj-lt"/>
            </a:endParaRPr>
          </a:p>
        </p:txBody>
      </p:sp>
      <p:sp>
        <p:nvSpPr>
          <p:cNvPr id="6" name="Прямоугольник 5"/>
          <p:cNvSpPr/>
          <p:nvPr/>
        </p:nvSpPr>
        <p:spPr>
          <a:xfrm>
            <a:off x="2000232" y="1500174"/>
            <a:ext cx="4572000" cy="2739211"/>
          </a:xfrm>
          <a:prstGeom prst="rect">
            <a:avLst/>
          </a:prstGeom>
        </p:spPr>
        <p:txBody>
          <a:bodyPr>
            <a:spAutoFit/>
          </a:bodyPr>
          <a:lstStyle/>
          <a:p>
            <a:pPr lvl="0" fontAlgn="base">
              <a:spcBef>
                <a:spcPct val="0"/>
              </a:spcBef>
              <a:spcAft>
                <a:spcPct val="0"/>
              </a:spcAft>
            </a:pPr>
            <a:r>
              <a:rPr lang="ru-RU" sz="1600" b="1" dirty="0" smtClean="0">
                <a:solidFill>
                  <a:schemeClr val="accent3">
                    <a:lumMod val="50000"/>
                  </a:schemeClr>
                </a:solidFill>
                <a:ea typeface="Times New Roman" pitchFamily="18" charset="0"/>
                <a:cs typeface="Arial" pitchFamily="34" charset="0"/>
              </a:rPr>
              <a:t>          «Приметы»</a:t>
            </a:r>
            <a:endParaRPr lang="ru-RU" sz="1600" dirty="0" smtClean="0">
              <a:solidFill>
                <a:schemeClr val="accent3">
                  <a:lumMod val="50000"/>
                </a:schemeClr>
              </a:solidFill>
            </a:endParaRP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cs typeface="Arial" pitchFamily="34" charset="0"/>
              </a:rPr>
              <a:t>Пока человек естества не пытал</a:t>
            </a:r>
            <a:endParaRPr lang="ru-RU" sz="1200" b="1" dirty="0" smtClean="0">
              <a:solidFill>
                <a:schemeClr val="accent3">
                  <a:lumMod val="50000"/>
                </a:schemeClr>
              </a:solidFill>
            </a:endParaRP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cs typeface="Arial" pitchFamily="34" charset="0"/>
              </a:rPr>
              <a:t>Горнилом, весами и мерой,</a:t>
            </a:r>
            <a:endParaRPr lang="ru-RU" sz="1200" b="1" dirty="0" smtClean="0">
              <a:solidFill>
                <a:schemeClr val="accent3">
                  <a:lumMod val="50000"/>
                </a:schemeClr>
              </a:solidFill>
            </a:endParaRP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cs typeface="Arial" pitchFamily="34" charset="0"/>
              </a:rPr>
              <a:t>Но детски вещаньям природы внимал,</a:t>
            </a:r>
            <a:endParaRPr lang="ru-RU" sz="1200" b="1" dirty="0" smtClean="0">
              <a:solidFill>
                <a:schemeClr val="accent3">
                  <a:lumMod val="50000"/>
                </a:schemeClr>
              </a:solidFill>
            </a:endParaRP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cs typeface="Arial" pitchFamily="34" charset="0"/>
              </a:rPr>
              <a:t>Ловил ее знаменья с верой;</a:t>
            </a:r>
            <a:endParaRPr lang="ru-RU" sz="1200" b="1" dirty="0" smtClean="0">
              <a:solidFill>
                <a:schemeClr val="accent3">
                  <a:lumMod val="50000"/>
                </a:schemeClr>
              </a:solidFill>
            </a:endParaRP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cs typeface="Arial" pitchFamily="34" charset="0"/>
              </a:rPr>
              <a:t>Покуда природу любил он, она</a:t>
            </a:r>
            <a:endParaRPr lang="ru-RU" sz="1200" b="1" dirty="0" smtClean="0">
              <a:solidFill>
                <a:schemeClr val="accent3">
                  <a:lumMod val="50000"/>
                </a:schemeClr>
              </a:solidFill>
            </a:endParaRP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cs typeface="Arial" pitchFamily="34" charset="0"/>
              </a:rPr>
              <a:t>Любовью ему отвечала,</a:t>
            </a:r>
            <a:endParaRPr lang="ru-RU" sz="1200" b="1" dirty="0" smtClean="0">
              <a:solidFill>
                <a:schemeClr val="accent3">
                  <a:lumMod val="50000"/>
                </a:schemeClr>
              </a:solidFill>
            </a:endParaRP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cs typeface="Arial" pitchFamily="34" charset="0"/>
              </a:rPr>
              <a:t>О нем дружелюбной заботы полна,</a:t>
            </a:r>
            <a:endParaRPr lang="ru-RU" sz="1200" b="1" dirty="0" smtClean="0">
              <a:solidFill>
                <a:schemeClr val="accent3">
                  <a:lumMod val="50000"/>
                </a:schemeClr>
              </a:solidFill>
            </a:endParaRP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cs typeface="Arial" pitchFamily="34" charset="0"/>
              </a:rPr>
              <a:t>Язык для него обретала.</a:t>
            </a:r>
            <a:endParaRPr lang="ru-RU" sz="1200" b="1" dirty="0" smtClean="0">
              <a:solidFill>
                <a:schemeClr val="accent3">
                  <a:lumMod val="50000"/>
                </a:schemeClr>
              </a:solidFill>
            </a:endParaRPr>
          </a:p>
          <a:p>
            <a:pPr lvl="0" eaLnBrk="0" fontAlgn="base" hangingPunct="0">
              <a:spcBef>
                <a:spcPct val="0"/>
              </a:spcBef>
              <a:spcAft>
                <a:spcPct val="0"/>
              </a:spcAft>
            </a:pPr>
            <a:r>
              <a:rPr lang="ru-RU" sz="1200" b="1" dirty="0" err="1" smtClean="0">
                <a:solidFill>
                  <a:schemeClr val="accent3">
                    <a:lumMod val="50000"/>
                  </a:schemeClr>
                </a:solidFill>
                <a:ea typeface="Times New Roman" pitchFamily="18" charset="0"/>
                <a:cs typeface="Arial" pitchFamily="34" charset="0"/>
              </a:rPr>
              <a:t>Почуя</a:t>
            </a:r>
            <a:r>
              <a:rPr lang="ru-RU" sz="1200" b="1" dirty="0" smtClean="0">
                <a:solidFill>
                  <a:schemeClr val="accent3">
                    <a:lumMod val="50000"/>
                  </a:schemeClr>
                </a:solidFill>
                <a:ea typeface="Times New Roman" pitchFamily="18" charset="0"/>
                <a:cs typeface="Arial" pitchFamily="34" charset="0"/>
              </a:rPr>
              <a:t> беду над его головой,</a:t>
            </a:r>
            <a:endParaRPr lang="ru-RU" sz="1200" b="1" dirty="0" smtClean="0">
              <a:solidFill>
                <a:schemeClr val="accent3">
                  <a:lumMod val="50000"/>
                </a:schemeClr>
              </a:solidFill>
            </a:endParaRPr>
          </a:p>
          <a:p>
            <a:pPr lvl="0" eaLnBrk="0" fontAlgn="base" hangingPunct="0">
              <a:spcBef>
                <a:spcPct val="0"/>
              </a:spcBef>
              <a:spcAft>
                <a:spcPct val="0"/>
              </a:spcAft>
            </a:pPr>
            <a:r>
              <a:rPr lang="ru-RU" sz="1200" b="1" dirty="0" err="1" smtClean="0">
                <a:solidFill>
                  <a:schemeClr val="accent3">
                    <a:lumMod val="50000"/>
                  </a:schemeClr>
                </a:solidFill>
                <a:ea typeface="Times New Roman" pitchFamily="18" charset="0"/>
                <a:cs typeface="Arial" pitchFamily="34" charset="0"/>
              </a:rPr>
              <a:t>Вран</a:t>
            </a:r>
            <a:r>
              <a:rPr lang="ru-RU" sz="1200" b="1" dirty="0" smtClean="0">
                <a:solidFill>
                  <a:schemeClr val="accent3">
                    <a:lumMod val="50000"/>
                  </a:schemeClr>
                </a:solidFill>
                <a:ea typeface="Times New Roman" pitchFamily="18" charset="0"/>
                <a:cs typeface="Arial" pitchFamily="34" charset="0"/>
              </a:rPr>
              <a:t> каркал ему в опасенье,</a:t>
            </a:r>
            <a:endParaRPr lang="ru-RU" sz="1200" b="1" dirty="0" smtClean="0">
              <a:solidFill>
                <a:schemeClr val="accent3">
                  <a:lumMod val="50000"/>
                </a:schemeClr>
              </a:solidFill>
            </a:endParaRP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cs typeface="Arial" pitchFamily="34" charset="0"/>
              </a:rPr>
              <a:t>И замысла, в пору </a:t>
            </a:r>
            <a:r>
              <a:rPr lang="ru-RU" sz="1200" b="1" dirty="0" err="1" smtClean="0">
                <a:solidFill>
                  <a:schemeClr val="accent3">
                    <a:lumMod val="50000"/>
                  </a:schemeClr>
                </a:solidFill>
                <a:ea typeface="Times New Roman" pitchFamily="18" charset="0"/>
                <a:cs typeface="Arial" pitchFamily="34" charset="0"/>
              </a:rPr>
              <a:t>смирясь</a:t>
            </a:r>
            <a:r>
              <a:rPr lang="ru-RU" sz="1200" b="1" dirty="0" smtClean="0">
                <a:solidFill>
                  <a:schemeClr val="accent3">
                    <a:lumMod val="50000"/>
                  </a:schemeClr>
                </a:solidFill>
                <a:ea typeface="Times New Roman" pitchFamily="18" charset="0"/>
                <a:cs typeface="Arial" pitchFamily="34" charset="0"/>
              </a:rPr>
              <a:t> пред судьбой,</a:t>
            </a:r>
          </a:p>
          <a:p>
            <a:pPr eaLnBrk="0" fontAlgn="base" hangingPunct="0">
              <a:spcBef>
                <a:spcPct val="0"/>
              </a:spcBef>
              <a:spcAft>
                <a:spcPct val="0"/>
              </a:spcAft>
            </a:pPr>
            <a:r>
              <a:rPr lang="ru-RU" sz="1200" b="1" dirty="0" smtClean="0">
                <a:solidFill>
                  <a:schemeClr val="accent3">
                    <a:lumMod val="50000"/>
                  </a:schemeClr>
                </a:solidFill>
                <a:ea typeface="Times New Roman" pitchFamily="18" charset="0"/>
                <a:cs typeface="Arial" pitchFamily="34" charset="0"/>
              </a:rPr>
              <a:t>Воздерживал он дерзновенье.</a:t>
            </a:r>
            <a:endParaRPr lang="ru-RU" sz="1200" b="1" dirty="0" smtClean="0">
              <a:solidFill>
                <a:schemeClr val="accent3">
                  <a:lumMod val="50000"/>
                </a:schemeClr>
              </a:solidFill>
            </a:endParaRPr>
          </a:p>
          <a:p>
            <a:pPr lvl="0" eaLnBrk="0" fontAlgn="base" hangingPunct="0">
              <a:spcBef>
                <a:spcPct val="0"/>
              </a:spcBef>
              <a:spcAft>
                <a:spcPct val="0"/>
              </a:spcAft>
            </a:pPr>
            <a:endParaRPr lang="ru-RU" sz="1200" dirty="0" smtClean="0"/>
          </a:p>
        </p:txBody>
      </p:sp>
      <p:sp>
        <p:nvSpPr>
          <p:cNvPr id="2054" name="Rectangle 6"/>
          <p:cNvSpPr>
            <a:spLocks noChangeArrowheads="1"/>
          </p:cNvSpPr>
          <p:nvPr/>
        </p:nvSpPr>
        <p:spPr bwMode="auto">
          <a:xfrm>
            <a:off x="1785918" y="4000504"/>
            <a:ext cx="561662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t>Неясная тревога ощущается в лирических стихах Ф.И. Тютчева. Его глубоко  печалит противоборство созидательности и разрушительных сил.</a:t>
            </a:r>
            <a:endParaRPr kumimoji="0" lang="ru-RU" sz="1400" b="1" i="0" u="none" strike="noStrike" cap="none" normalizeH="0" baseline="0" dirty="0" smtClean="0">
              <a:ln>
                <a:noFill/>
              </a:ln>
              <a:solidFill>
                <a:schemeClr val="accent2">
                  <a:lumMod val="50000"/>
                </a:schemeClr>
              </a:solidFill>
              <a:effectLst/>
              <a:latin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2143108" y="4572008"/>
            <a:ext cx="316835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О чем ты воешь, </a:t>
            </a:r>
            <a:r>
              <a:rPr kumimoji="0" lang="ru-RU" sz="1200" b="1" i="0" u="none" strike="noStrike" cap="none" normalizeH="0" baseline="0" dirty="0" err="1" smtClean="0">
                <a:ln>
                  <a:noFill/>
                </a:ln>
                <a:solidFill>
                  <a:schemeClr val="accent3">
                    <a:lumMod val="50000"/>
                  </a:schemeClr>
                </a:solidFill>
                <a:effectLst/>
                <a:latin typeface="+mj-lt"/>
                <a:ea typeface="Times New Roman" pitchFamily="18" charset="0"/>
                <a:cs typeface="Arial" pitchFamily="34" charset="0"/>
              </a:rPr>
              <a:t>ветр</a:t>
            </a: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ночной?</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О чем так сетуешь безумно?..</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Что значит странный голос твой,</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То глухо жалобный, то шумно?</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Понятным сердцу языком</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Твердишь о непонятной муке —</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И роешь и взрываешь в нем</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Порой неистовые звуки!..</a:t>
            </a:r>
            <a:endParaRPr kumimoji="0" lang="ru-RU" sz="1200" b="1" i="0" u="none" strike="noStrike" cap="none" normalizeH="0" baseline="0" dirty="0" smtClean="0">
              <a:ln>
                <a:noFill/>
              </a:ln>
              <a:solidFill>
                <a:schemeClr val="accent3">
                  <a:lumMod val="50000"/>
                </a:schemeClr>
              </a:solidFill>
              <a:effectLst/>
              <a:latin typeface="+mj-lt"/>
            </a:endParaRPr>
          </a:p>
        </p:txBody>
      </p:sp>
      <p:sp>
        <p:nvSpPr>
          <p:cNvPr id="10" name="Прямоугольник 9"/>
          <p:cNvSpPr/>
          <p:nvPr/>
        </p:nvSpPr>
        <p:spPr>
          <a:xfrm>
            <a:off x="4857752" y="4714884"/>
            <a:ext cx="4572000" cy="1569660"/>
          </a:xfrm>
          <a:prstGeom prst="rect">
            <a:avLst/>
          </a:prstGeom>
        </p:spPr>
        <p:txBody>
          <a:bodyPr>
            <a:spAutoFit/>
          </a:bodyPr>
          <a:lstStyle/>
          <a:p>
            <a:pPr lvl="0" eaLnBrk="0" fontAlgn="base" hangingPunct="0">
              <a:spcBef>
                <a:spcPct val="0"/>
              </a:spcBef>
              <a:spcAft>
                <a:spcPct val="0"/>
              </a:spcAft>
            </a:pPr>
            <a:r>
              <a:rPr lang="ru-RU" sz="1200" b="1" dirty="0" smtClean="0">
                <a:solidFill>
                  <a:schemeClr val="accent3">
                    <a:lumMod val="50000"/>
                  </a:schemeClr>
                </a:solidFill>
                <a:latin typeface="+mj-lt"/>
                <a:ea typeface="Times New Roman" pitchFamily="18" charset="0"/>
                <a:cs typeface="Arial" pitchFamily="34" charset="0"/>
              </a:rPr>
              <a:t>О, страшных песен сих не пой</a:t>
            </a:r>
            <a:endParaRPr lang="ru-RU" sz="1200" b="1" dirty="0" smtClean="0">
              <a:solidFill>
                <a:schemeClr val="accent3">
                  <a:lumMod val="50000"/>
                </a:schemeClr>
              </a:solidFill>
              <a:latin typeface="+mj-lt"/>
            </a:endParaRPr>
          </a:p>
          <a:p>
            <a:pPr lvl="0" eaLnBrk="0" fontAlgn="base" hangingPunct="0">
              <a:spcBef>
                <a:spcPct val="0"/>
              </a:spcBef>
              <a:spcAft>
                <a:spcPct val="0"/>
              </a:spcAft>
            </a:pPr>
            <a:r>
              <a:rPr lang="ru-RU" sz="1200" b="1" dirty="0" smtClean="0">
                <a:solidFill>
                  <a:schemeClr val="accent3">
                    <a:lumMod val="50000"/>
                  </a:schemeClr>
                </a:solidFill>
                <a:latin typeface="+mj-lt"/>
                <a:ea typeface="Times New Roman" pitchFamily="18" charset="0"/>
                <a:cs typeface="Arial" pitchFamily="34" charset="0"/>
              </a:rPr>
              <a:t>Про древний хаос, про родимый!</a:t>
            </a:r>
            <a:endParaRPr lang="ru-RU" sz="1200" b="1" dirty="0" smtClean="0">
              <a:solidFill>
                <a:schemeClr val="accent3">
                  <a:lumMod val="50000"/>
                </a:schemeClr>
              </a:solidFill>
              <a:latin typeface="+mj-lt"/>
            </a:endParaRPr>
          </a:p>
          <a:p>
            <a:pPr lvl="0" eaLnBrk="0" fontAlgn="base" hangingPunct="0">
              <a:spcBef>
                <a:spcPct val="0"/>
              </a:spcBef>
              <a:spcAft>
                <a:spcPct val="0"/>
              </a:spcAft>
            </a:pPr>
            <a:r>
              <a:rPr lang="ru-RU" sz="1200" b="1" dirty="0" smtClean="0">
                <a:solidFill>
                  <a:schemeClr val="accent3">
                    <a:lumMod val="50000"/>
                  </a:schemeClr>
                </a:solidFill>
                <a:latin typeface="+mj-lt"/>
                <a:ea typeface="Times New Roman" pitchFamily="18" charset="0"/>
                <a:cs typeface="Arial" pitchFamily="34" charset="0"/>
              </a:rPr>
              <a:t>Как жадно мир души ночной</a:t>
            </a:r>
            <a:endParaRPr lang="ru-RU" sz="1200" b="1" dirty="0" smtClean="0">
              <a:solidFill>
                <a:schemeClr val="accent3">
                  <a:lumMod val="50000"/>
                </a:schemeClr>
              </a:solidFill>
              <a:latin typeface="+mj-lt"/>
            </a:endParaRPr>
          </a:p>
          <a:p>
            <a:pPr lvl="0" eaLnBrk="0" fontAlgn="base" hangingPunct="0">
              <a:spcBef>
                <a:spcPct val="0"/>
              </a:spcBef>
              <a:spcAft>
                <a:spcPct val="0"/>
              </a:spcAft>
            </a:pPr>
            <a:r>
              <a:rPr lang="ru-RU" sz="1200" b="1" dirty="0" smtClean="0">
                <a:solidFill>
                  <a:schemeClr val="accent3">
                    <a:lumMod val="50000"/>
                  </a:schemeClr>
                </a:solidFill>
                <a:latin typeface="+mj-lt"/>
                <a:ea typeface="Times New Roman" pitchFamily="18" charset="0"/>
                <a:cs typeface="Arial" pitchFamily="34" charset="0"/>
              </a:rPr>
              <a:t>Внимает повести любимой!</a:t>
            </a:r>
            <a:endParaRPr lang="ru-RU" sz="1200" b="1" dirty="0" smtClean="0">
              <a:solidFill>
                <a:schemeClr val="accent3">
                  <a:lumMod val="50000"/>
                </a:schemeClr>
              </a:solidFill>
              <a:latin typeface="+mj-lt"/>
            </a:endParaRPr>
          </a:p>
          <a:p>
            <a:pPr lvl="0" eaLnBrk="0" fontAlgn="base" hangingPunct="0">
              <a:spcBef>
                <a:spcPct val="0"/>
              </a:spcBef>
              <a:spcAft>
                <a:spcPct val="0"/>
              </a:spcAft>
            </a:pPr>
            <a:r>
              <a:rPr lang="ru-RU" sz="1200" b="1" dirty="0" smtClean="0">
                <a:solidFill>
                  <a:schemeClr val="accent3">
                    <a:lumMod val="50000"/>
                  </a:schemeClr>
                </a:solidFill>
                <a:latin typeface="+mj-lt"/>
                <a:ea typeface="Times New Roman" pitchFamily="18" charset="0"/>
                <a:cs typeface="Arial" pitchFamily="34" charset="0"/>
              </a:rPr>
              <a:t>Из смертной рвется он груди,</a:t>
            </a:r>
            <a:endParaRPr lang="ru-RU" sz="1200" b="1" dirty="0" smtClean="0">
              <a:solidFill>
                <a:schemeClr val="accent3">
                  <a:lumMod val="50000"/>
                </a:schemeClr>
              </a:solidFill>
              <a:latin typeface="+mj-lt"/>
            </a:endParaRPr>
          </a:p>
          <a:p>
            <a:pPr lvl="0" eaLnBrk="0" fontAlgn="base" hangingPunct="0">
              <a:spcBef>
                <a:spcPct val="0"/>
              </a:spcBef>
              <a:spcAft>
                <a:spcPct val="0"/>
              </a:spcAft>
            </a:pPr>
            <a:r>
              <a:rPr lang="ru-RU" sz="1200" b="1" dirty="0" smtClean="0">
                <a:solidFill>
                  <a:schemeClr val="accent3">
                    <a:lumMod val="50000"/>
                  </a:schemeClr>
                </a:solidFill>
                <a:latin typeface="+mj-lt"/>
                <a:ea typeface="Times New Roman" pitchFamily="18" charset="0"/>
                <a:cs typeface="Arial" pitchFamily="34" charset="0"/>
              </a:rPr>
              <a:t>Он с беспредельным жаждет слиться!..</a:t>
            </a:r>
            <a:endParaRPr lang="ru-RU" sz="1200" b="1" dirty="0" smtClean="0">
              <a:solidFill>
                <a:schemeClr val="accent3">
                  <a:lumMod val="50000"/>
                </a:schemeClr>
              </a:solidFill>
              <a:latin typeface="+mj-lt"/>
            </a:endParaRPr>
          </a:p>
          <a:p>
            <a:pPr lvl="0" eaLnBrk="0" fontAlgn="base" hangingPunct="0">
              <a:spcBef>
                <a:spcPct val="0"/>
              </a:spcBef>
              <a:spcAft>
                <a:spcPct val="0"/>
              </a:spcAft>
            </a:pPr>
            <a:r>
              <a:rPr lang="ru-RU" sz="1200" b="1" dirty="0" smtClean="0">
                <a:solidFill>
                  <a:schemeClr val="accent3">
                    <a:lumMod val="50000"/>
                  </a:schemeClr>
                </a:solidFill>
                <a:latin typeface="+mj-lt"/>
                <a:ea typeface="Times New Roman" pitchFamily="18" charset="0"/>
                <a:cs typeface="Arial" pitchFamily="34" charset="0"/>
              </a:rPr>
              <a:t>О, бурь заснувших не буди —</a:t>
            </a:r>
            <a:endParaRPr lang="ru-RU" sz="1200" b="1" dirty="0" smtClean="0">
              <a:solidFill>
                <a:schemeClr val="accent3">
                  <a:lumMod val="50000"/>
                </a:schemeClr>
              </a:solidFill>
              <a:latin typeface="+mj-lt"/>
            </a:endParaRPr>
          </a:p>
          <a:p>
            <a:pPr lvl="0" eaLnBrk="0" fontAlgn="base" hangingPunct="0">
              <a:spcBef>
                <a:spcPct val="0"/>
              </a:spcBef>
              <a:spcAft>
                <a:spcPct val="0"/>
              </a:spcAft>
            </a:pPr>
            <a:r>
              <a:rPr lang="ru-RU" sz="1200" b="1" dirty="0" smtClean="0">
                <a:solidFill>
                  <a:schemeClr val="accent3">
                    <a:lumMod val="50000"/>
                  </a:schemeClr>
                </a:solidFill>
                <a:latin typeface="+mj-lt"/>
                <a:ea typeface="Times New Roman" pitchFamily="18" charset="0"/>
                <a:cs typeface="Arial" pitchFamily="34" charset="0"/>
              </a:rPr>
              <a:t>Под ними хаос шевелится!..</a:t>
            </a:r>
            <a:endParaRPr lang="ru-RU" sz="1200" b="1" dirty="0">
              <a:solidFill>
                <a:schemeClr val="accent3">
                  <a:lumMod val="50000"/>
                </a:schemeClr>
              </a:solidFill>
              <a:latin typeface="+mj-lt"/>
            </a:endParaRPr>
          </a:p>
        </p:txBody>
      </p:sp>
      <p:pic>
        <p:nvPicPr>
          <p:cNvPr id="2056" name="Picture 8" descr="C:\Documents and Settings\Кармазина.TBC.000\Рабочий стол\Новая папка\346200_foto-tutcheva-fedora-ivanovicha.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43834" y="4286256"/>
            <a:ext cx="1224136" cy="1468963"/>
          </a:xfrm>
          <a:prstGeom prst="rect">
            <a:avLst/>
          </a:prstGeom>
          <a:noFill/>
        </p:spPr>
      </p:pic>
      <p:sp>
        <p:nvSpPr>
          <p:cNvPr id="11" name="TextBox 10"/>
          <p:cNvSpPr txBox="1"/>
          <p:nvPr/>
        </p:nvSpPr>
        <p:spPr>
          <a:xfrm>
            <a:off x="467544" y="1628800"/>
            <a:ext cx="1224136" cy="430887"/>
          </a:xfrm>
          <a:prstGeom prst="rect">
            <a:avLst/>
          </a:prstGeom>
          <a:noFill/>
        </p:spPr>
        <p:txBody>
          <a:bodyPr wrap="square" rtlCol="0">
            <a:spAutoFit/>
          </a:bodyPr>
          <a:lstStyle/>
          <a:p>
            <a:r>
              <a:rPr lang="ru-RU" sz="1200" b="1" dirty="0" smtClean="0">
                <a:solidFill>
                  <a:schemeClr val="accent3">
                    <a:lumMod val="50000"/>
                  </a:schemeClr>
                </a:solidFill>
              </a:rPr>
              <a:t>Е.Баратынский</a:t>
            </a:r>
          </a:p>
          <a:p>
            <a:r>
              <a:rPr lang="ru-RU" sz="1000" b="1" dirty="0" smtClean="0">
                <a:solidFill>
                  <a:schemeClr val="accent3">
                    <a:lumMod val="50000"/>
                  </a:schemeClr>
                </a:solidFill>
              </a:rPr>
              <a:t>    1800-1844</a:t>
            </a:r>
            <a:endParaRPr lang="ru-RU" sz="1000" b="1" dirty="0">
              <a:solidFill>
                <a:schemeClr val="accent3">
                  <a:lumMod val="50000"/>
                </a:schemeClr>
              </a:solidFill>
            </a:endParaRPr>
          </a:p>
        </p:txBody>
      </p:sp>
      <p:sp>
        <p:nvSpPr>
          <p:cNvPr id="12" name="TextBox 11"/>
          <p:cNvSpPr txBox="1"/>
          <p:nvPr/>
        </p:nvSpPr>
        <p:spPr>
          <a:xfrm>
            <a:off x="7786710" y="5857892"/>
            <a:ext cx="1224136" cy="430887"/>
          </a:xfrm>
          <a:prstGeom prst="rect">
            <a:avLst/>
          </a:prstGeom>
          <a:noFill/>
        </p:spPr>
        <p:txBody>
          <a:bodyPr wrap="square" rtlCol="0">
            <a:spAutoFit/>
          </a:bodyPr>
          <a:lstStyle/>
          <a:p>
            <a:r>
              <a:rPr lang="ru-RU" sz="1200" b="1" dirty="0" smtClean="0">
                <a:solidFill>
                  <a:schemeClr val="accent3">
                    <a:lumMod val="50000"/>
                  </a:schemeClr>
                </a:solidFill>
              </a:rPr>
              <a:t>Ф.И.Тютчев</a:t>
            </a:r>
          </a:p>
          <a:p>
            <a:r>
              <a:rPr lang="ru-RU" sz="1000" b="1" dirty="0" smtClean="0">
                <a:solidFill>
                  <a:schemeClr val="accent3">
                    <a:lumMod val="50000"/>
                  </a:schemeClr>
                </a:solidFill>
              </a:rPr>
              <a:t>    1803-1873</a:t>
            </a:r>
            <a:endParaRPr lang="ru-RU" sz="1000" b="1" dirty="0">
              <a:solidFill>
                <a:schemeClr val="accent3">
                  <a:lumMod val="50000"/>
                </a:schemeClr>
              </a:solidFill>
            </a:endParaRPr>
          </a:p>
        </p:txBody>
      </p:sp>
      <p:pic>
        <p:nvPicPr>
          <p:cNvPr id="8195" name="Picture 3" descr="C:\Documents and Settings\Кармазина.TBC.000\Рабочий стол\Новая папка\44910.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5720" y="2143116"/>
            <a:ext cx="1285884" cy="192127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24578" name="Rectangle 2"/>
          <p:cNvSpPr>
            <a:spLocks noChangeArrowheads="1"/>
          </p:cNvSpPr>
          <p:nvPr/>
        </p:nvSpPr>
        <p:spPr bwMode="auto">
          <a:xfrm>
            <a:off x="142844" y="4143380"/>
            <a:ext cx="171451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Баратынский, Е. А.  Стихотворения и поэмы / Евгений Баратынский ; [сост.,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предисл</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и примеч. К. В.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Пигарева</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 рис. Ю. Игнатьева].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Детская литература, 1975.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128 с.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(Школьная библиотека).</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Кармазина.TBC.000\Рабочий стол\экология\Новая папка\201207050900430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049" name="Rectangle 1"/>
          <p:cNvSpPr>
            <a:spLocks noChangeArrowheads="1"/>
          </p:cNvSpPr>
          <p:nvPr/>
        </p:nvSpPr>
        <p:spPr bwMode="auto">
          <a:xfrm>
            <a:off x="1857356" y="214290"/>
            <a:ext cx="54726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t> </a:t>
            </a:r>
            <a:r>
              <a:rPr lang="ru-RU" sz="1400" b="1" dirty="0" smtClean="0">
                <a:solidFill>
                  <a:schemeClr val="accent2">
                    <a:lumMod val="50000"/>
                  </a:schemeClr>
                </a:solidFill>
                <a:latin typeface="Calibri" pitchFamily="34" charset="0"/>
                <a:ea typeface="Calibri" pitchFamily="34" charset="0"/>
                <a:cs typeface="Times New Roman" pitchFamily="18" charset="0"/>
              </a:rPr>
              <a:t>В</a:t>
            </a:r>
            <a:r>
              <a:rPr kumimoji="0" lang="ru-RU" sz="1400"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t> поэтическом видении А.А. Блока остро ощущается хрупкость человека и ранимость природы. </a:t>
            </a:r>
            <a:r>
              <a:rPr lang="ru-RU" sz="1400" b="1" dirty="0" smtClean="0">
                <a:solidFill>
                  <a:schemeClr val="accent2">
                    <a:lumMod val="50000"/>
                  </a:schemeClr>
                </a:solidFill>
                <a:latin typeface="Calibri" pitchFamily="34" charset="0"/>
                <a:ea typeface="Calibri" pitchFamily="34" charset="0"/>
                <a:cs typeface="Times New Roman" pitchFamily="18" charset="0"/>
              </a:rPr>
              <a:t>Поэт</a:t>
            </a:r>
            <a:r>
              <a:rPr kumimoji="0" lang="ru-RU" sz="1400"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t> не верит в возможность гармонизации отношений между ними. </a:t>
            </a:r>
            <a:endParaRPr kumimoji="0" lang="ru-RU" sz="1400" b="1" i="0" u="none" strike="noStrike" cap="none" normalizeH="0" baseline="0" dirty="0" smtClean="0">
              <a:ln>
                <a:noFill/>
              </a:ln>
              <a:solidFill>
                <a:schemeClr val="accent2">
                  <a:lumMod val="50000"/>
                </a:schemeClr>
              </a:solidFill>
              <a:effectLst/>
              <a:latin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2050" name="Picture 2" descr="C:\Documents and Settings\Кармазина.TBC.000\Рабочий стол\Новая папка\46036563.jpg"/>
          <p:cNvPicPr>
            <a:picLocks noChangeAspect="1" noChangeArrowheads="1"/>
          </p:cNvPicPr>
          <p:nvPr/>
        </p:nvPicPr>
        <p:blipFill>
          <a:blip r:embed="rId3" cstate="print"/>
          <a:srcRect/>
          <a:stretch>
            <a:fillRect/>
          </a:stretch>
        </p:blipFill>
        <p:spPr bwMode="auto">
          <a:xfrm>
            <a:off x="395536" y="260648"/>
            <a:ext cx="1242138" cy="16561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51" name="Rectangle 3"/>
          <p:cNvSpPr>
            <a:spLocks noChangeArrowheads="1"/>
          </p:cNvSpPr>
          <p:nvPr/>
        </p:nvSpPr>
        <p:spPr bwMode="auto">
          <a:xfrm>
            <a:off x="1403648" y="980728"/>
            <a:ext cx="7380312"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accent3">
                    <a:lumMod val="50000"/>
                  </a:schemeClr>
                </a:solidFill>
                <a:effectLst/>
                <a:latin typeface="Arbat" pitchFamily="2" charset="0"/>
                <a:ea typeface="Calibri" pitchFamily="34" charset="0"/>
                <a:cs typeface="Arial" pitchFamily="34" charset="0"/>
              </a:rPr>
              <a:t>    </a:t>
            </a:r>
            <a:r>
              <a:rPr kumimoji="0" lang="ru-RU" sz="1200" b="1" u="none" strike="noStrike" cap="none" normalizeH="0" baseline="0" dirty="0" smtClean="0">
                <a:ln>
                  <a:noFill/>
                </a:ln>
                <a:solidFill>
                  <a:schemeClr val="accent3">
                    <a:lumMod val="50000"/>
                  </a:schemeClr>
                </a:solidFill>
                <a:effectLst/>
                <a:latin typeface="+mj-lt"/>
                <a:ea typeface="Calibri" pitchFamily="34" charset="0"/>
                <a:cs typeface="Arial" pitchFamily="34" charset="0"/>
              </a:rPr>
              <a:t>«Там неба осветленный край»</a:t>
            </a:r>
            <a:endParaRPr kumimoji="0" lang="ru-RU" sz="1200" b="1"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Там неба осветленный край</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lang="ru-RU" sz="1200" b="1" dirty="0" smtClean="0">
                <a:solidFill>
                  <a:schemeClr val="accent3">
                    <a:lumMod val="50000"/>
                  </a:schemeClr>
                </a:solidFill>
                <a:latin typeface="+mj-lt"/>
                <a:ea typeface="Times New Roman" pitchFamily="18" charset="0"/>
                <a:cs typeface="Arial" pitchFamily="34" charset="0"/>
              </a:rPr>
              <a:t>           </a:t>
            </a: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Средь дымных пятен.</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Там разговор гусиных стай</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Так внятен.</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Свободен, весел и силён,</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a:t>
            </a:r>
            <a:r>
              <a:rPr kumimoji="0" lang="ru-RU" sz="1200" b="1" i="0" u="none" strike="noStrike" cap="none" normalizeH="0" dirty="0" smtClean="0">
                <a:ln>
                  <a:noFill/>
                </a:ln>
                <a:solidFill>
                  <a:schemeClr val="accent3">
                    <a:lumMod val="50000"/>
                  </a:schemeClr>
                </a:solidFill>
                <a:effectLst/>
                <a:latin typeface="+mj-lt"/>
                <a:ea typeface="Times New Roman" pitchFamily="18" charset="0"/>
                <a:cs typeface="Arial" pitchFamily="34" charset="0"/>
              </a:rPr>
              <a:t>          </a:t>
            </a: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В дали любимой</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Я слышу непомерный звон</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a:t>
            </a:r>
            <a:r>
              <a:rPr kumimoji="0" lang="ru-RU" sz="1200" b="1" i="0" u="none" strike="noStrike" cap="none" normalizeH="0" baseline="0" dirty="0" err="1" smtClean="0">
                <a:ln>
                  <a:noFill/>
                </a:ln>
                <a:solidFill>
                  <a:schemeClr val="accent3">
                    <a:lumMod val="50000"/>
                  </a:schemeClr>
                </a:solidFill>
                <a:effectLst/>
                <a:latin typeface="+mj-lt"/>
                <a:ea typeface="Times New Roman" pitchFamily="18" charset="0"/>
                <a:cs typeface="Arial" pitchFamily="34" charset="0"/>
              </a:rPr>
              <a:t>Неуследимый</a:t>
            </a: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Там осень сумрачным пером</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Широко реет,</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Там старый лес под топором</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a:p>
            <a:pPr marL="0" marR="0" lvl="0" indent="26352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Arial" pitchFamily="34" charset="0"/>
              </a:rPr>
              <a:t>            Редеет.</a:t>
            </a:r>
            <a:endParaRPr kumimoji="0" lang="ru-RU" sz="1200" b="1" i="0" u="none" strike="noStrike" cap="none" normalizeH="0" baseline="0" dirty="0" smtClean="0">
              <a:ln>
                <a:noFill/>
              </a:ln>
              <a:solidFill>
                <a:schemeClr val="accent3">
                  <a:lumMod val="50000"/>
                </a:schemeClr>
              </a:solidFill>
              <a:effectLst/>
              <a:latin typeface="+mj-lt"/>
              <a:cs typeface="Arial" pitchFamily="34" charset="0"/>
            </a:endParaRPr>
          </a:p>
        </p:txBody>
      </p:sp>
      <p:sp>
        <p:nvSpPr>
          <p:cNvPr id="2053" name="Rectangle 5"/>
          <p:cNvSpPr>
            <a:spLocks noChangeArrowheads="1"/>
          </p:cNvSpPr>
          <p:nvPr/>
        </p:nvSpPr>
        <p:spPr bwMode="auto">
          <a:xfrm>
            <a:off x="214282" y="3857628"/>
            <a:ext cx="676875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accent2">
                    <a:lumMod val="50000"/>
                  </a:schemeClr>
                </a:solidFill>
                <a:effectLst/>
                <a:latin typeface="Calibri" pitchFamily="34" charset="0"/>
                <a:ea typeface="Times New Roman" pitchFamily="18" charset="0"/>
              </a:rPr>
              <a:t>Недоумение и растерянность от ощущения необратимости происходящих в природе изменений в результате деятельности человека находят отражение в поэзии М.Дудина.</a:t>
            </a:r>
            <a:endParaRPr kumimoji="0" lang="ru-RU" sz="1400" b="1" u="none" strike="noStrike" cap="none" normalizeH="0" baseline="0" dirty="0" smtClean="0">
              <a:ln>
                <a:noFill/>
              </a:ln>
              <a:solidFill>
                <a:schemeClr val="accent2">
                  <a:lumMod val="50000"/>
                </a:schemeClr>
              </a:solidFill>
              <a:effectLst/>
              <a:latin typeface="Calibri" pitchFamily="34" charset="0"/>
            </a:endParaRPr>
          </a:p>
        </p:txBody>
      </p:sp>
      <p:sp>
        <p:nvSpPr>
          <p:cNvPr id="2054" name="Rectangle 6"/>
          <p:cNvSpPr>
            <a:spLocks noChangeArrowheads="1"/>
          </p:cNvSpPr>
          <p:nvPr/>
        </p:nvSpPr>
        <p:spPr bwMode="auto">
          <a:xfrm>
            <a:off x="4143372" y="4500570"/>
            <a:ext cx="52920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solidFill>
                  <a:schemeClr val="accent3">
                    <a:lumMod val="50000"/>
                  </a:schemeClr>
                </a:solidFill>
                <a:effectLst/>
                <a:latin typeface="+mj-lt"/>
                <a:ea typeface="Times New Roman" pitchFamily="18" charset="0"/>
              </a:rPr>
              <a:t>Берегите  землю!</a:t>
            </a:r>
          </a:p>
          <a:p>
            <a:pPr marL="0" marR="0" lvl="0" indent="0" defTabSz="914400" rtl="0" eaLnBrk="1" fontAlgn="base" latinLnBrk="0" hangingPunct="1">
              <a:lnSpc>
                <a:spcPct val="100000"/>
              </a:lnSpc>
              <a:spcBef>
                <a:spcPct val="0"/>
              </a:spcBef>
              <a:spcAft>
                <a:spcPct val="0"/>
              </a:spcAft>
              <a:buClrTx/>
              <a:buSzTx/>
              <a:buFontTx/>
              <a:buNone/>
              <a:tabLst/>
            </a:pPr>
            <a:r>
              <a:rPr lang="ru-RU" sz="1200" b="1" dirty="0" smtClean="0">
                <a:solidFill>
                  <a:schemeClr val="accent3">
                    <a:lumMod val="50000"/>
                  </a:schemeClr>
                </a:solidFill>
                <a:latin typeface="+mj-lt"/>
              </a:rPr>
              <a:t>Берегите</a:t>
            </a:r>
            <a:endParaRPr kumimoji="0" lang="ru-RU" sz="1200" b="1" u="none" strike="noStrike" cap="none" normalizeH="0" baseline="0" dirty="0" smtClean="0">
              <a:ln>
                <a:noFill/>
              </a:ln>
              <a:solidFill>
                <a:schemeClr val="accent3">
                  <a:lumMod val="50000"/>
                </a:schemeClr>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1" u="none" strike="noStrike" cap="none" normalizeH="0" baseline="0" dirty="0" smtClean="0">
                <a:ln>
                  <a:noFill/>
                </a:ln>
                <a:solidFill>
                  <a:schemeClr val="accent3">
                    <a:lumMod val="50000"/>
                  </a:schemeClr>
                </a:solidFill>
                <a:effectLst/>
                <a:latin typeface="+mj-lt"/>
                <a:ea typeface="Times New Roman" pitchFamily="18" charset="0"/>
              </a:rPr>
              <a:t>Жаворонка в голубом зените,</a:t>
            </a:r>
            <a:endParaRPr kumimoji="0" lang="ru-RU" sz="1200" b="1" u="none" strike="noStrike" cap="none" normalizeH="0" baseline="0" dirty="0" smtClean="0">
              <a:ln>
                <a:noFill/>
              </a:ln>
              <a:solidFill>
                <a:schemeClr val="accent3">
                  <a:lumMod val="50000"/>
                </a:schemeClr>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1" u="none" strike="noStrike" cap="none" normalizeH="0" baseline="0" dirty="0" smtClean="0">
                <a:ln>
                  <a:noFill/>
                </a:ln>
                <a:solidFill>
                  <a:schemeClr val="accent3">
                    <a:lumMod val="50000"/>
                  </a:schemeClr>
                </a:solidFill>
                <a:effectLst/>
                <a:latin typeface="+mj-lt"/>
                <a:ea typeface="Times New Roman" pitchFamily="18" charset="0"/>
              </a:rPr>
              <a:t>Бабочку на стебле повилики,</a:t>
            </a:r>
            <a:endParaRPr kumimoji="0" lang="ru-RU" sz="1200" b="1" u="none" strike="noStrike" cap="none" normalizeH="0" baseline="0" dirty="0" smtClean="0">
              <a:ln>
                <a:noFill/>
              </a:ln>
              <a:solidFill>
                <a:schemeClr val="accent3">
                  <a:lumMod val="50000"/>
                </a:schemeClr>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1" u="none" strike="noStrike" cap="none" normalizeH="0" baseline="0" dirty="0" smtClean="0">
                <a:ln>
                  <a:noFill/>
                </a:ln>
                <a:solidFill>
                  <a:schemeClr val="accent3">
                    <a:lumMod val="50000"/>
                  </a:schemeClr>
                </a:solidFill>
                <a:effectLst/>
                <a:latin typeface="+mj-lt"/>
                <a:ea typeface="Times New Roman" pitchFamily="18" charset="0"/>
              </a:rPr>
              <a:t>На тропинке солнечные блики,</a:t>
            </a:r>
            <a:endParaRPr kumimoji="0" lang="ru-RU" sz="1200" b="1" u="none" strike="noStrike" cap="none" normalizeH="0" baseline="0" dirty="0" smtClean="0">
              <a:ln>
                <a:noFill/>
              </a:ln>
              <a:solidFill>
                <a:schemeClr val="accent3">
                  <a:lumMod val="50000"/>
                </a:schemeClr>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1" u="none" strike="noStrike" cap="none" normalizeH="0" baseline="0" dirty="0" smtClean="0">
                <a:ln>
                  <a:noFill/>
                </a:ln>
                <a:solidFill>
                  <a:schemeClr val="accent3">
                    <a:lumMod val="50000"/>
                  </a:schemeClr>
                </a:solidFill>
                <a:effectLst/>
                <a:latin typeface="+mj-lt"/>
                <a:ea typeface="Times New Roman" pitchFamily="18" charset="0"/>
              </a:rPr>
              <a:t>На камнях играющего краба,</a:t>
            </a:r>
            <a:endParaRPr kumimoji="0" lang="ru-RU" sz="1200" b="1" u="none" strike="noStrike" cap="none" normalizeH="0" baseline="0" dirty="0" smtClean="0">
              <a:ln>
                <a:noFill/>
              </a:ln>
              <a:solidFill>
                <a:schemeClr val="accent3">
                  <a:lumMod val="50000"/>
                </a:schemeClr>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1" u="none" strike="noStrike" cap="none" normalizeH="0" baseline="0" dirty="0" smtClean="0">
                <a:ln>
                  <a:noFill/>
                </a:ln>
                <a:solidFill>
                  <a:schemeClr val="accent3">
                    <a:lumMod val="50000"/>
                  </a:schemeClr>
                </a:solidFill>
                <a:effectLst/>
                <a:latin typeface="+mj-lt"/>
                <a:ea typeface="Times New Roman" pitchFamily="18" charset="0"/>
              </a:rPr>
              <a:t>Над пустыней тень от баобаба,</a:t>
            </a:r>
            <a:endParaRPr kumimoji="0" lang="ru-RU" sz="1200" b="1" u="none" strike="noStrike" cap="none" normalizeH="0" baseline="0" dirty="0" smtClean="0">
              <a:ln>
                <a:noFill/>
              </a:ln>
              <a:solidFill>
                <a:schemeClr val="accent3">
                  <a:lumMod val="50000"/>
                </a:schemeClr>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1" u="none" strike="noStrike" cap="none" normalizeH="0" baseline="0" dirty="0" smtClean="0">
                <a:ln>
                  <a:noFill/>
                </a:ln>
                <a:solidFill>
                  <a:schemeClr val="accent3">
                    <a:lumMod val="50000"/>
                  </a:schemeClr>
                </a:solidFill>
                <a:effectLst/>
                <a:latin typeface="+mj-lt"/>
                <a:ea typeface="Times New Roman" pitchFamily="18" charset="0"/>
              </a:rPr>
              <a:t>Ястреба, парящего над полем,</a:t>
            </a:r>
            <a:endParaRPr kumimoji="0" lang="ru-RU" sz="1200" b="1" u="none" strike="noStrike" cap="none" normalizeH="0" baseline="0" dirty="0" smtClean="0">
              <a:ln>
                <a:noFill/>
              </a:ln>
              <a:solidFill>
                <a:schemeClr val="accent3">
                  <a:lumMod val="50000"/>
                </a:schemeClr>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1" u="none" strike="noStrike" cap="none" normalizeH="0" baseline="0" dirty="0" smtClean="0">
                <a:ln>
                  <a:noFill/>
                </a:ln>
                <a:solidFill>
                  <a:schemeClr val="accent3">
                    <a:lumMod val="50000"/>
                  </a:schemeClr>
                </a:solidFill>
                <a:effectLst/>
                <a:latin typeface="+mj-lt"/>
                <a:ea typeface="Times New Roman" pitchFamily="18" charset="0"/>
              </a:rPr>
              <a:t>Ясный месяц над речным покоем …</a:t>
            </a:r>
            <a:endParaRPr kumimoji="0" lang="ru-RU" sz="1200" b="1" u="none" strike="noStrike" cap="none" normalizeH="0" baseline="0" dirty="0" smtClean="0">
              <a:ln>
                <a:noFill/>
              </a:ln>
              <a:solidFill>
                <a:schemeClr val="accent3">
                  <a:lumMod val="50000"/>
                </a:schemeClr>
              </a:solidFill>
              <a:effectLst/>
              <a:latin typeface="+mj-lt"/>
            </a:endParaRPr>
          </a:p>
        </p:txBody>
      </p:sp>
      <p:pic>
        <p:nvPicPr>
          <p:cNvPr id="2055" name="Picture 7" descr="C:\Documents and Settings\Кармазина.TBC.000\Рабочий стол\Новая папка\i.jpg"/>
          <p:cNvPicPr>
            <a:picLocks noChangeAspect="1" noChangeArrowheads="1"/>
          </p:cNvPicPr>
          <p:nvPr/>
        </p:nvPicPr>
        <p:blipFill>
          <a:blip r:embed="rId4" cstate="print"/>
          <a:srcRect/>
          <a:stretch>
            <a:fillRect/>
          </a:stretch>
        </p:blipFill>
        <p:spPr bwMode="auto">
          <a:xfrm>
            <a:off x="7286644" y="3714752"/>
            <a:ext cx="1426999" cy="16950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395536" y="1988840"/>
            <a:ext cx="1296144" cy="430887"/>
          </a:xfrm>
          <a:prstGeom prst="rect">
            <a:avLst/>
          </a:prstGeom>
          <a:noFill/>
        </p:spPr>
        <p:txBody>
          <a:bodyPr wrap="square" rtlCol="0">
            <a:spAutoFit/>
          </a:bodyPr>
          <a:lstStyle/>
          <a:p>
            <a:r>
              <a:rPr lang="ru-RU" sz="1200" b="1" dirty="0" smtClean="0">
                <a:solidFill>
                  <a:schemeClr val="accent3">
                    <a:lumMod val="50000"/>
                  </a:schemeClr>
                </a:solidFill>
              </a:rPr>
              <a:t>   А.Блок</a:t>
            </a:r>
          </a:p>
          <a:p>
            <a:r>
              <a:rPr lang="ru-RU" sz="1000" b="1" dirty="0" smtClean="0">
                <a:solidFill>
                  <a:schemeClr val="accent3">
                    <a:lumMod val="50000"/>
                  </a:schemeClr>
                </a:solidFill>
              </a:rPr>
              <a:t>  1880-1921</a:t>
            </a:r>
            <a:endParaRPr lang="ru-RU" sz="1000" b="1" dirty="0">
              <a:solidFill>
                <a:schemeClr val="accent3">
                  <a:lumMod val="50000"/>
                </a:schemeClr>
              </a:solidFill>
            </a:endParaRPr>
          </a:p>
        </p:txBody>
      </p:sp>
      <p:sp>
        <p:nvSpPr>
          <p:cNvPr id="11" name="TextBox 10"/>
          <p:cNvSpPr txBox="1"/>
          <p:nvPr/>
        </p:nvSpPr>
        <p:spPr>
          <a:xfrm>
            <a:off x="7559824" y="5500702"/>
            <a:ext cx="1584176" cy="430887"/>
          </a:xfrm>
          <a:prstGeom prst="rect">
            <a:avLst/>
          </a:prstGeom>
          <a:noFill/>
        </p:spPr>
        <p:txBody>
          <a:bodyPr wrap="square" rtlCol="0">
            <a:spAutoFit/>
          </a:bodyPr>
          <a:lstStyle/>
          <a:p>
            <a:r>
              <a:rPr lang="ru-RU" sz="1200" b="1" dirty="0" smtClean="0">
                <a:solidFill>
                  <a:schemeClr val="accent3">
                    <a:lumMod val="50000"/>
                  </a:schemeClr>
                </a:solidFill>
              </a:rPr>
              <a:t>М.Дудин</a:t>
            </a:r>
          </a:p>
          <a:p>
            <a:r>
              <a:rPr lang="ru-RU" sz="1000" b="1" dirty="0" smtClean="0">
                <a:solidFill>
                  <a:schemeClr val="accent3">
                    <a:lumMod val="50000"/>
                  </a:schemeClr>
                </a:solidFill>
              </a:rPr>
              <a:t>1916-1993</a:t>
            </a:r>
            <a:endParaRPr lang="ru-RU" sz="1000" b="1" dirty="0">
              <a:solidFill>
                <a:schemeClr val="accent3">
                  <a:lumMod val="50000"/>
                </a:schemeClr>
              </a:solidFill>
            </a:endParaRPr>
          </a:p>
        </p:txBody>
      </p:sp>
      <p:pic>
        <p:nvPicPr>
          <p:cNvPr id="10242" name="Picture 2" descr="C:\Documents and Settings\Кармазина.TBC.000\Рабочий стол\Новая папка\1001503777.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39752" y="4437112"/>
            <a:ext cx="1454708" cy="2088232"/>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pic>
        <p:nvPicPr>
          <p:cNvPr id="10243" name="Picture 3" descr="C:\Documents and Settings\Кармазина.TBC.000\Рабочий стол\Новая папка\1011525834.jpg"/>
          <p:cNvPicPr>
            <a:picLocks noChangeAspect="1" noChangeArrowheads="1"/>
          </p:cNvPicPr>
          <p:nvPr/>
        </p:nvPicPr>
        <p:blipFill>
          <a:blip r:embed="rId6" cstate="print"/>
          <a:srcRect/>
          <a:stretch>
            <a:fillRect/>
          </a:stretch>
        </p:blipFill>
        <p:spPr bwMode="auto">
          <a:xfrm>
            <a:off x="4786314" y="1285860"/>
            <a:ext cx="1238327" cy="196559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23553" name="Rectangle 1"/>
          <p:cNvSpPr>
            <a:spLocks noChangeArrowheads="1"/>
          </p:cNvSpPr>
          <p:nvPr/>
        </p:nvSpPr>
        <p:spPr bwMode="auto">
          <a:xfrm>
            <a:off x="6072198" y="2214554"/>
            <a:ext cx="192882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Блок, А. Любовь. Россия. Революция : стихи и проза / Александр Блок ; [сост. : В.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Кожинов</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и др.].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Тула :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Приокское</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книжное издательство, 1981.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224 с.</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20481" name="Rectangle 1"/>
          <p:cNvSpPr>
            <a:spLocks noChangeArrowheads="1"/>
          </p:cNvSpPr>
          <p:nvPr/>
        </p:nvSpPr>
        <p:spPr bwMode="auto">
          <a:xfrm>
            <a:off x="500034" y="5643578"/>
            <a:ext cx="185738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Дудин, М. Дальняя дорога : стихи и поэмы / Михаил Дудин.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Современник, 1982.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424 с.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(Библиотека поэзии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Россия</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Documents and Settings\Кармазина.TBC.000\Рабочий стол\экология\Новая папка\201207050900430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7649" name="Rectangle 1"/>
          <p:cNvSpPr>
            <a:spLocks noChangeArrowheads="1"/>
          </p:cNvSpPr>
          <p:nvPr/>
        </p:nvSpPr>
        <p:spPr bwMode="auto">
          <a:xfrm>
            <a:off x="1835696" y="96307"/>
            <a:ext cx="576064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solidFill>
                  <a:srgbClr val="000000"/>
                </a:solidFill>
                <a:ea typeface="Times New Roman" pitchFamily="18" charset="0"/>
              </a:rPr>
              <a:t>             </a:t>
            </a:r>
            <a:r>
              <a:rPr kumimoji="0" lang="ru-RU" sz="1200" b="1" i="0" u="none" strike="noStrike" cap="none" normalizeH="0" baseline="0" dirty="0" smtClean="0">
                <a:ln>
                  <a:noFill/>
                </a:ln>
                <a:solidFill>
                  <a:schemeClr val="accent2">
                    <a:lumMod val="50000"/>
                  </a:schemeClr>
                </a:solidFill>
                <a:effectLst/>
                <a:ea typeface="Times New Roman" pitchFamily="18" charset="0"/>
              </a:rPr>
              <a:t>Заметное место занимают проблемы экологии в творчестве Е.</a:t>
            </a:r>
            <a:r>
              <a:rPr kumimoji="0" lang="ru-RU" sz="1200" b="1" i="0" u="none" strike="noStrike" cap="none" normalizeH="0" dirty="0" smtClean="0">
                <a:ln>
                  <a:noFill/>
                </a:ln>
                <a:solidFill>
                  <a:schemeClr val="accent2">
                    <a:lumMod val="50000"/>
                  </a:schemeClr>
                </a:solidFill>
                <a:effectLst/>
                <a:ea typeface="Times New Roman" pitchFamily="18" charset="0"/>
              </a:rPr>
              <a:t> </a:t>
            </a:r>
            <a:r>
              <a:rPr kumimoji="0" lang="ru-RU" sz="1200" b="1" i="0" u="none" strike="noStrike" cap="none" normalizeH="0" baseline="0" dirty="0" smtClean="0">
                <a:ln>
                  <a:noFill/>
                </a:ln>
                <a:solidFill>
                  <a:schemeClr val="accent2">
                    <a:lumMod val="50000"/>
                  </a:schemeClr>
                </a:solidFill>
                <a:effectLst/>
                <a:ea typeface="Times New Roman" pitchFamily="18" charset="0"/>
              </a:rPr>
              <a:t>Евтушенко. Поэт видит глобальность происходящих процессов и испытывает ужас перед грядущим.</a:t>
            </a:r>
            <a:r>
              <a:rPr kumimoji="0" lang="ru-RU" sz="1200" b="1" i="0" u="none" strike="noStrike" cap="none" normalizeH="0" dirty="0" smtClean="0">
                <a:ln>
                  <a:noFill/>
                </a:ln>
                <a:solidFill>
                  <a:schemeClr val="accent2">
                    <a:lumMod val="50000"/>
                  </a:schemeClr>
                </a:solidFill>
                <a:effectLst/>
                <a:ea typeface="Times New Roman" pitchFamily="18" charset="0"/>
              </a:rPr>
              <a:t> </a:t>
            </a:r>
            <a:r>
              <a:rPr kumimoji="0" lang="ru-RU" sz="1200" b="1" i="0" u="none" strike="noStrike" cap="none" normalizeH="0" baseline="0" dirty="0" smtClean="0">
                <a:ln>
                  <a:noFill/>
                </a:ln>
                <a:solidFill>
                  <a:schemeClr val="accent2">
                    <a:lumMod val="50000"/>
                  </a:schemeClr>
                </a:solidFill>
                <a:effectLst/>
                <a:ea typeface="Times New Roman" pitchFamily="18" charset="0"/>
              </a:rPr>
              <a:t>В то же время ему присуща импульсивная  вера в здравый смысл человека, о чем свидетельствуют как малые по объему лирические стихотворения, так и произведения, для которых характерен эпический размах Евтушенко:</a:t>
            </a:r>
            <a:r>
              <a:rPr kumimoji="0" lang="ru-RU" sz="1200" b="1" i="0" u="none" strike="noStrike" cap="none" normalizeH="0" dirty="0" smtClean="0">
                <a:ln>
                  <a:noFill/>
                </a:ln>
                <a:solidFill>
                  <a:schemeClr val="accent2">
                    <a:lumMod val="50000"/>
                  </a:schemeClr>
                </a:solidFill>
                <a:effectLst/>
                <a:ea typeface="Times New Roman" pitchFamily="18" charset="0"/>
              </a:rPr>
              <a:t> </a:t>
            </a:r>
            <a:r>
              <a:rPr kumimoji="0" lang="ru-RU" sz="1200" b="1" i="0" u="none" strike="noStrike" cap="none" normalizeH="0" baseline="0" dirty="0" smtClean="0">
                <a:ln>
                  <a:noFill/>
                </a:ln>
                <a:solidFill>
                  <a:schemeClr val="accent2">
                    <a:lumMod val="50000"/>
                  </a:schemeClr>
                </a:solidFill>
                <a:effectLst/>
                <a:ea typeface="Times New Roman" pitchFamily="18" charset="0"/>
              </a:rPr>
              <a:t>«Мама и нейтронная бомба", "Чиж", "Внутрь пожара", "Монолог голубого песца", "Кладбище китов», "Баллада о браконьерстве".</a:t>
            </a:r>
            <a:endParaRPr kumimoji="0" lang="ru-RU" sz="1800" b="1" i="0" u="none" strike="noStrike" cap="none" normalizeH="0" baseline="0" dirty="0" smtClean="0">
              <a:ln>
                <a:noFill/>
              </a:ln>
              <a:solidFill>
                <a:schemeClr val="accent2">
                  <a:lumMod val="50000"/>
                </a:schemeClr>
              </a:solidFill>
              <a:effectLst/>
            </a:endParaRPr>
          </a:p>
        </p:txBody>
      </p:sp>
      <p:pic>
        <p:nvPicPr>
          <p:cNvPr id="27651" name="Picture 3" descr="C:\Documents and Settings\Кармазина.TBC.000\Рабочий стол\Новая папка\Евгений-Евтушенко-8.jpg"/>
          <p:cNvPicPr>
            <a:picLocks noChangeAspect="1" noChangeArrowheads="1"/>
          </p:cNvPicPr>
          <p:nvPr/>
        </p:nvPicPr>
        <p:blipFill>
          <a:blip r:embed="rId3" cstate="print"/>
          <a:srcRect/>
          <a:stretch>
            <a:fillRect/>
          </a:stretch>
        </p:blipFill>
        <p:spPr bwMode="auto">
          <a:xfrm>
            <a:off x="323528" y="260648"/>
            <a:ext cx="1238275" cy="13586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7652" name="Rectangle 4"/>
          <p:cNvSpPr>
            <a:spLocks noChangeArrowheads="1"/>
          </p:cNvSpPr>
          <p:nvPr/>
        </p:nvSpPr>
        <p:spPr bwMode="auto">
          <a:xfrm>
            <a:off x="107504" y="2924944"/>
            <a:ext cx="705678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200" b="0" i="0" u="none" strike="noStrike" cap="none" normalizeH="0" dirty="0" smtClean="0">
                <a:ln>
                  <a:noFill/>
                </a:ln>
                <a:solidFill>
                  <a:srgbClr val="000000"/>
                </a:solidFill>
                <a:effectLst/>
                <a:latin typeface="Arial" pitchFamily="34" charset="0"/>
                <a:ea typeface="Times New Roman" pitchFamily="18" charset="0"/>
              </a:rPr>
              <a:t>             </a:t>
            </a:r>
            <a:r>
              <a:rPr lang="ru-RU" sz="1200" b="1" dirty="0" smtClean="0">
                <a:solidFill>
                  <a:schemeClr val="accent3">
                    <a:lumMod val="50000"/>
                  </a:schemeClr>
                </a:solidFill>
                <a:ea typeface="Times New Roman" pitchFamily="18" charset="0"/>
              </a:rPr>
              <a:t>П</a:t>
            </a:r>
            <a:r>
              <a:rPr kumimoji="0" lang="ru-RU" sz="1200" b="1" i="0" u="none" strike="noStrike" cap="none" normalizeH="0" baseline="0" dirty="0" smtClean="0">
                <a:ln>
                  <a:noFill/>
                </a:ln>
                <a:solidFill>
                  <a:schemeClr val="accent3">
                    <a:lumMod val="50000"/>
                  </a:schemeClr>
                </a:solidFill>
                <a:effectLst/>
                <a:ea typeface="Times New Roman" pitchFamily="18" charset="0"/>
              </a:rPr>
              <a:t>отребительское отношение к природе приведёт человечество к катастрофе, предупреждает своих читателей  Р. Рождественский.   По мнению поэта, самое страшное не столько то, что  происходит с природой, сколько изменения</a:t>
            </a:r>
            <a:r>
              <a:rPr kumimoji="0" lang="ru-RU" sz="1200" b="1" i="0" u="none" strike="noStrike" cap="none" normalizeH="0" dirty="0" smtClean="0">
                <a:ln>
                  <a:noFill/>
                </a:ln>
                <a:solidFill>
                  <a:schemeClr val="accent3">
                    <a:lumMod val="50000"/>
                  </a:schemeClr>
                </a:solidFill>
                <a:effectLst/>
                <a:ea typeface="Times New Roman" pitchFamily="18" charset="0"/>
              </a:rPr>
              <a:t> </a:t>
            </a:r>
            <a:r>
              <a:rPr kumimoji="0" lang="ru-RU" sz="1200" b="1" i="0" u="none" strike="noStrike" cap="none" normalizeH="0" baseline="0" dirty="0" smtClean="0">
                <a:ln>
                  <a:noFill/>
                </a:ln>
                <a:solidFill>
                  <a:schemeClr val="accent3">
                    <a:lumMod val="50000"/>
                  </a:schemeClr>
                </a:solidFill>
                <a:effectLst/>
                <a:ea typeface="Times New Roman" pitchFamily="18" charset="0"/>
              </a:rPr>
              <a:t>в душе человека.</a:t>
            </a:r>
            <a:r>
              <a:rPr kumimoji="0" lang="ru-RU" sz="1200" b="1" i="0" u="none" strike="noStrike" cap="none" normalizeH="0" dirty="0" smtClean="0">
                <a:ln>
                  <a:noFill/>
                </a:ln>
                <a:solidFill>
                  <a:schemeClr val="accent3">
                    <a:lumMod val="50000"/>
                  </a:schemeClr>
                </a:solidFill>
                <a:effectLst/>
                <a:ea typeface="Times New Roman" pitchFamily="18" charset="0"/>
              </a:rPr>
              <a:t> </a:t>
            </a:r>
            <a:r>
              <a:rPr kumimoji="0" lang="ru-RU" sz="1200" b="1" i="0" u="none" strike="noStrike" cap="none" normalizeH="0" baseline="0" dirty="0" smtClean="0">
                <a:ln>
                  <a:noFill/>
                </a:ln>
                <a:solidFill>
                  <a:schemeClr val="accent3">
                    <a:lumMod val="50000"/>
                  </a:schemeClr>
                </a:solidFill>
                <a:effectLst/>
                <a:ea typeface="Times New Roman" pitchFamily="18" charset="0"/>
              </a:rPr>
              <a:t>Нравственная деградация - верный путь к вырождению. Эта мысль заложена в стихотворениях: «Хиросима», «В музее естествознания», «Монолог</a:t>
            </a:r>
            <a:r>
              <a:rPr kumimoji="0" lang="ru-RU" sz="1200" b="1" i="0" u="none" strike="noStrike" cap="none" normalizeH="0" dirty="0" smtClean="0">
                <a:ln>
                  <a:noFill/>
                </a:ln>
                <a:solidFill>
                  <a:schemeClr val="accent3">
                    <a:lumMod val="50000"/>
                  </a:schemeClr>
                </a:solidFill>
                <a:effectLst/>
                <a:ea typeface="Times New Roman" pitchFamily="18" charset="0"/>
              </a:rPr>
              <a:t>  </a:t>
            </a:r>
            <a:r>
              <a:rPr lang="ru-RU" sz="1200" b="1" dirty="0" smtClean="0">
                <a:solidFill>
                  <a:schemeClr val="accent3">
                    <a:lumMod val="50000"/>
                  </a:schemeClr>
                </a:solidFill>
                <a:ea typeface="Times New Roman" pitchFamily="18" charset="0"/>
              </a:rPr>
              <a:t>ц</a:t>
            </a:r>
            <a:r>
              <a:rPr kumimoji="0" lang="ru-RU" sz="1200" b="1" i="0" u="none" strike="noStrike" cap="none" normalizeH="0" baseline="0" dirty="0" smtClean="0">
                <a:ln>
                  <a:noFill/>
                </a:ln>
                <a:solidFill>
                  <a:schemeClr val="accent3">
                    <a:lumMod val="50000"/>
                  </a:schemeClr>
                </a:solidFill>
                <a:effectLst/>
                <a:ea typeface="Times New Roman" pitchFamily="18" charset="0"/>
              </a:rPr>
              <a:t>аря зверей»,</a:t>
            </a:r>
            <a:r>
              <a:rPr kumimoji="0" lang="ru-RU" sz="1200" b="1" i="0" u="none" strike="noStrike" cap="none" normalizeH="0" dirty="0" smtClean="0">
                <a:ln>
                  <a:noFill/>
                </a:ln>
                <a:solidFill>
                  <a:schemeClr val="accent3">
                    <a:lumMod val="50000"/>
                  </a:schemeClr>
                </a:solidFill>
                <a:effectLst/>
                <a:ea typeface="Times New Roman" pitchFamily="18" charset="0"/>
              </a:rPr>
              <a:t> </a:t>
            </a:r>
            <a:r>
              <a:rPr kumimoji="0" lang="ru-RU" sz="1200" b="1" i="0" u="none" strike="noStrike" cap="none" normalizeH="0" baseline="0" dirty="0" smtClean="0">
                <a:ln>
                  <a:noFill/>
                </a:ln>
                <a:solidFill>
                  <a:schemeClr val="accent3">
                    <a:lumMod val="50000"/>
                  </a:schemeClr>
                </a:solidFill>
                <a:effectLst/>
                <a:ea typeface="Times New Roman" pitchFamily="18" charset="0"/>
              </a:rPr>
              <a:t>«Таёжный цветок» и других.</a:t>
            </a:r>
            <a:endParaRPr kumimoji="0" lang="ru-RU" sz="1800" b="1" i="0" u="none" strike="noStrike" cap="none" normalizeH="0" baseline="0" dirty="0" smtClean="0">
              <a:ln>
                <a:noFill/>
              </a:ln>
              <a:solidFill>
                <a:schemeClr val="accent3">
                  <a:lumMod val="50000"/>
                </a:schemeClr>
              </a:solidFill>
              <a:effectLst/>
            </a:endParaRPr>
          </a:p>
        </p:txBody>
      </p:sp>
      <p:sp>
        <p:nvSpPr>
          <p:cNvPr id="7" name="Скругленный прямоугольник 6"/>
          <p:cNvSpPr/>
          <p:nvPr/>
        </p:nvSpPr>
        <p:spPr>
          <a:xfrm>
            <a:off x="2714612" y="5157192"/>
            <a:ext cx="6249876" cy="1057890"/>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653" name="Rectangle 5"/>
          <p:cNvSpPr>
            <a:spLocks noChangeArrowheads="1"/>
          </p:cNvSpPr>
          <p:nvPr/>
        </p:nvSpPr>
        <p:spPr bwMode="auto">
          <a:xfrm>
            <a:off x="2771800" y="5249525"/>
            <a:ext cx="61561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solidFill>
                  <a:srgbClr val="000000"/>
                </a:solidFill>
                <a:ea typeface="Times New Roman" pitchFamily="18" charset="0"/>
              </a:rPr>
              <a:t>               </a:t>
            </a:r>
            <a:r>
              <a:rPr kumimoji="0" lang="ru-RU" sz="1200" b="1" i="0" u="none" strike="noStrike" cap="none" normalizeH="0" baseline="0" dirty="0" smtClean="0">
                <a:ln>
                  <a:noFill/>
                </a:ln>
                <a:solidFill>
                  <a:schemeClr val="accent2">
                    <a:lumMod val="50000"/>
                  </a:schemeClr>
                </a:solidFill>
                <a:effectLst/>
                <a:ea typeface="Times New Roman" pitchFamily="18" charset="0"/>
              </a:rPr>
              <a:t>Проблем экологии и отношений человека с природой касались такие поэты, как Сергей Орлов, Борис Слуцкий, Сергей </a:t>
            </a:r>
            <a:r>
              <a:rPr kumimoji="0" lang="ru-RU" sz="1200" b="1" i="0" u="none" strike="noStrike" cap="none" normalizeH="0" baseline="0" dirty="0" err="1" smtClean="0">
                <a:ln>
                  <a:noFill/>
                </a:ln>
                <a:solidFill>
                  <a:schemeClr val="accent2">
                    <a:lumMod val="50000"/>
                  </a:schemeClr>
                </a:solidFill>
                <a:effectLst/>
                <a:ea typeface="Times New Roman" pitchFamily="18" charset="0"/>
              </a:rPr>
              <a:t>Островой</a:t>
            </a:r>
            <a:r>
              <a:rPr kumimoji="0" lang="ru-RU" sz="1200" b="1" i="0" u="none" strike="noStrike" cap="none" normalizeH="0" baseline="0" dirty="0" smtClean="0">
                <a:ln>
                  <a:noFill/>
                </a:ln>
                <a:solidFill>
                  <a:schemeClr val="accent2">
                    <a:lumMod val="50000"/>
                  </a:schemeClr>
                </a:solidFill>
                <a:effectLst/>
                <a:ea typeface="Times New Roman" pitchFamily="18" charset="0"/>
              </a:rPr>
              <a:t>, Андрей Вознесенский,</a:t>
            </a:r>
            <a:r>
              <a:rPr kumimoji="0" lang="ru-RU" sz="1200" b="1" i="0" u="none" strike="noStrike" cap="none" normalizeH="0" dirty="0" smtClean="0">
                <a:ln>
                  <a:noFill/>
                </a:ln>
                <a:solidFill>
                  <a:schemeClr val="accent2">
                    <a:lumMod val="50000"/>
                  </a:schemeClr>
                </a:solidFill>
                <a:effectLst/>
                <a:ea typeface="Times New Roman" pitchFamily="18" charset="0"/>
              </a:rPr>
              <a:t> </a:t>
            </a:r>
            <a:r>
              <a:rPr kumimoji="0" lang="ru-RU" sz="1200" b="1" i="0" u="none" strike="noStrike" cap="none" normalizeH="0" baseline="0" dirty="0" smtClean="0">
                <a:ln>
                  <a:noFill/>
                </a:ln>
                <a:solidFill>
                  <a:schemeClr val="accent2">
                    <a:lumMod val="50000"/>
                  </a:schemeClr>
                </a:solidFill>
                <a:effectLst/>
                <a:ea typeface="Times New Roman" pitchFamily="18" charset="0"/>
              </a:rPr>
              <a:t>Андрей Дементьев. Поэты предупреждают, что растущий комфорт оплачен дорогой ценой, а будущее человека, если он не одумается,</a:t>
            </a:r>
            <a:r>
              <a:rPr kumimoji="0" lang="ru-RU" sz="1200" b="1" i="0" u="none" strike="noStrike" cap="none" normalizeH="0" dirty="0" smtClean="0">
                <a:ln>
                  <a:noFill/>
                </a:ln>
                <a:solidFill>
                  <a:schemeClr val="accent2">
                    <a:lumMod val="50000"/>
                  </a:schemeClr>
                </a:solidFill>
                <a:effectLst/>
                <a:ea typeface="Times New Roman" pitchFamily="18" charset="0"/>
              </a:rPr>
              <a:t> </a:t>
            </a:r>
            <a:r>
              <a:rPr kumimoji="0" lang="ru-RU" sz="1200" b="1" i="0" u="none" strike="noStrike" cap="none" normalizeH="0" baseline="0" dirty="0" smtClean="0">
                <a:ln>
                  <a:noFill/>
                </a:ln>
                <a:solidFill>
                  <a:schemeClr val="accent2">
                    <a:lumMod val="50000"/>
                  </a:schemeClr>
                </a:solidFill>
                <a:effectLst/>
                <a:ea typeface="Times New Roman" pitchFamily="18" charset="0"/>
              </a:rPr>
              <a:t>страшно</a:t>
            </a:r>
            <a:r>
              <a:rPr kumimoji="0" lang="ru-RU" sz="1200" b="0" i="0" u="none" strike="noStrike" cap="none" normalizeH="0" baseline="0" dirty="0" smtClean="0">
                <a:ln>
                  <a:noFill/>
                </a:ln>
                <a:solidFill>
                  <a:schemeClr val="accent2">
                    <a:lumMod val="50000"/>
                  </a:schemeClr>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accent2">
                  <a:lumMod val="50000"/>
                </a:schemeClr>
              </a:solidFill>
              <a:effectLst/>
              <a:latin typeface="Arial" pitchFamily="34" charset="0"/>
            </a:endParaRPr>
          </a:p>
        </p:txBody>
      </p:sp>
      <p:pic>
        <p:nvPicPr>
          <p:cNvPr id="27654" name="Picture 6" descr="C:\Documents and Settings\Кармазина.TBC.000\Рабочий стол\Новая папка\39930079cc6b65827749a265f4da1339936109.jpg"/>
          <p:cNvPicPr>
            <a:picLocks noChangeAspect="1" noChangeArrowheads="1"/>
          </p:cNvPicPr>
          <p:nvPr/>
        </p:nvPicPr>
        <p:blipFill>
          <a:blip r:embed="rId4" cstate="print"/>
          <a:srcRect/>
          <a:stretch>
            <a:fillRect/>
          </a:stretch>
        </p:blipFill>
        <p:spPr bwMode="auto">
          <a:xfrm>
            <a:off x="7215206" y="2928934"/>
            <a:ext cx="1658366" cy="13681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395536" y="1700808"/>
            <a:ext cx="1440160" cy="461665"/>
          </a:xfrm>
          <a:prstGeom prst="rect">
            <a:avLst/>
          </a:prstGeom>
          <a:noFill/>
        </p:spPr>
        <p:txBody>
          <a:bodyPr wrap="square" rtlCol="0">
            <a:spAutoFit/>
          </a:bodyPr>
          <a:lstStyle/>
          <a:p>
            <a:r>
              <a:rPr lang="ru-RU" sz="1200" b="1" dirty="0" smtClean="0">
                <a:solidFill>
                  <a:schemeClr val="accent3">
                    <a:lumMod val="50000"/>
                  </a:schemeClr>
                </a:solidFill>
              </a:rPr>
              <a:t>Е.Евтушенко</a:t>
            </a:r>
          </a:p>
          <a:p>
            <a:r>
              <a:rPr lang="ru-RU" sz="1200" b="1" dirty="0" smtClean="0">
                <a:solidFill>
                  <a:schemeClr val="accent3">
                    <a:lumMod val="50000"/>
                  </a:schemeClr>
                </a:solidFill>
              </a:rPr>
              <a:t>  </a:t>
            </a:r>
            <a:r>
              <a:rPr lang="ru-RU" sz="1000" b="1" dirty="0" smtClean="0">
                <a:solidFill>
                  <a:schemeClr val="accent3">
                    <a:lumMod val="50000"/>
                  </a:schemeClr>
                </a:solidFill>
              </a:rPr>
              <a:t>1932-2017 г</a:t>
            </a:r>
            <a:r>
              <a:rPr lang="ru-RU" sz="1200" b="1" dirty="0" smtClean="0">
                <a:solidFill>
                  <a:schemeClr val="accent3">
                    <a:lumMod val="50000"/>
                  </a:schemeClr>
                </a:solidFill>
              </a:rPr>
              <a:t>.</a:t>
            </a:r>
            <a:endParaRPr lang="ru-RU" sz="1200" b="1" dirty="0">
              <a:solidFill>
                <a:schemeClr val="accent3">
                  <a:lumMod val="50000"/>
                </a:schemeClr>
              </a:solidFill>
            </a:endParaRPr>
          </a:p>
        </p:txBody>
      </p:sp>
      <p:sp>
        <p:nvSpPr>
          <p:cNvPr id="10" name="TextBox 9"/>
          <p:cNvSpPr txBox="1"/>
          <p:nvPr/>
        </p:nvSpPr>
        <p:spPr>
          <a:xfrm>
            <a:off x="7429520" y="4357694"/>
            <a:ext cx="1512168" cy="461665"/>
          </a:xfrm>
          <a:prstGeom prst="rect">
            <a:avLst/>
          </a:prstGeom>
          <a:noFill/>
        </p:spPr>
        <p:txBody>
          <a:bodyPr wrap="square" rtlCol="0">
            <a:spAutoFit/>
          </a:bodyPr>
          <a:lstStyle/>
          <a:p>
            <a:r>
              <a:rPr lang="ru-RU" sz="1200" b="1" dirty="0" smtClean="0">
                <a:solidFill>
                  <a:schemeClr val="accent3">
                    <a:lumMod val="50000"/>
                  </a:schemeClr>
                </a:solidFill>
              </a:rPr>
              <a:t>Р.Рождественский</a:t>
            </a:r>
          </a:p>
          <a:p>
            <a:r>
              <a:rPr lang="ru-RU" sz="1200" b="1" dirty="0" smtClean="0">
                <a:solidFill>
                  <a:schemeClr val="accent3">
                    <a:lumMod val="50000"/>
                  </a:schemeClr>
                </a:solidFill>
              </a:rPr>
              <a:t>         </a:t>
            </a:r>
            <a:r>
              <a:rPr lang="ru-RU" sz="1000" b="1" dirty="0" smtClean="0">
                <a:solidFill>
                  <a:schemeClr val="accent3">
                    <a:lumMod val="50000"/>
                  </a:schemeClr>
                </a:solidFill>
              </a:rPr>
              <a:t>1932-1994</a:t>
            </a:r>
            <a:endParaRPr lang="ru-RU" sz="1000" b="1" dirty="0">
              <a:solidFill>
                <a:schemeClr val="accent3">
                  <a:lumMod val="50000"/>
                </a:schemeClr>
              </a:solidFill>
            </a:endParaRPr>
          </a:p>
        </p:txBody>
      </p:sp>
      <p:pic>
        <p:nvPicPr>
          <p:cNvPr id="9218" name="Picture 2" descr="C:\Documents and Settings\Кармазина.TBC.000\Рабочий стол\Новая папка\1000319504.jpg"/>
          <p:cNvPicPr>
            <a:picLocks noChangeAspect="1" noChangeArrowheads="1"/>
          </p:cNvPicPr>
          <p:nvPr/>
        </p:nvPicPr>
        <p:blipFill>
          <a:blip r:embed="rId5" cstate="print"/>
          <a:srcRect/>
          <a:stretch>
            <a:fillRect/>
          </a:stretch>
        </p:blipFill>
        <p:spPr bwMode="auto">
          <a:xfrm>
            <a:off x="1979712" y="1484784"/>
            <a:ext cx="887699" cy="1407003"/>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9219" name="Picture 3" descr="C:\Documents and Settings\Кармазина.TBC.000\Рабочий стол\Новая папка\37061.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148064" y="1412776"/>
            <a:ext cx="1174075" cy="151216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9220" name="Picture 4" descr="C:\Documents and Settings\Кармазина.TBC.000\Рабочий стол\Новая папка\andrey-voznesenskiy-izbrannaya-lirika-1979-god-l406332.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85720" y="4357694"/>
            <a:ext cx="1000132" cy="1366034"/>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9221" name="Picture 5" descr="C:\Documents and Settings\Кармазина.TBC.000\Рабочий стол\Новая папка\1000585800.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528548" y="4143380"/>
            <a:ext cx="968394" cy="1428760"/>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19457" name="Rectangle 1"/>
          <p:cNvSpPr>
            <a:spLocks noChangeArrowheads="1"/>
          </p:cNvSpPr>
          <p:nvPr/>
        </p:nvSpPr>
        <p:spPr bwMode="auto">
          <a:xfrm>
            <a:off x="2928926" y="2143116"/>
            <a:ext cx="15716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Евтушенко, Е.  Завтрашний ветер / Евгений Евтушенко.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Правда, 1987.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480 с</a:t>
            </a:r>
            <a:r>
              <a:rPr kumimoji="0" lang="ru-RU" sz="800" i="1" u="none" strike="noStrike" cap="none" normalizeH="0" baseline="0" dirty="0" smtClean="0">
                <a:ln>
                  <a:noFill/>
                </a:ln>
                <a:solidFill>
                  <a:srgbClr val="76923C"/>
                </a:solidFill>
                <a:effectLst/>
                <a:latin typeface="Times New Roman" pitchFamily="18" charset="0"/>
                <a:ea typeface="Calibri" pitchFamily="34" charset="0"/>
                <a:cs typeface="Times New Roman" pitchFamily="18" charset="0"/>
              </a:rPr>
              <a:t>.</a:t>
            </a:r>
            <a:endParaRPr kumimoji="0" lang="ru-RU" sz="80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6429388" y="2071678"/>
            <a:ext cx="15716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Рождественский, Р. Стихи. Баллады. Песни / Роберт Рождественский.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Советская Россия, 1984.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208 с.</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9459" name="Rectangle 3"/>
          <p:cNvSpPr>
            <a:spLocks noChangeArrowheads="1"/>
          </p:cNvSpPr>
          <p:nvPr/>
        </p:nvSpPr>
        <p:spPr bwMode="auto">
          <a:xfrm>
            <a:off x="2643174" y="4214818"/>
            <a:ext cx="235745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Слуцкий, Б. Стихотворения / Борис Слуцкий ; [сост. с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научн</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подгот</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текста Ю. Болдырева, Е. Евтушенко] . -  Москва : Художественная литература, 1989.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478 с.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(Библиотека советской поэзии).</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9460" name="Rectangle 4"/>
          <p:cNvSpPr>
            <a:spLocks noChangeArrowheads="1"/>
          </p:cNvSpPr>
          <p:nvPr/>
        </p:nvSpPr>
        <p:spPr bwMode="auto">
          <a:xfrm>
            <a:off x="142844" y="5857892"/>
            <a:ext cx="15716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Вознесенский, А. Избранная лирика / Андрей Вознесенский.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Детская литература, 1979.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159 с. </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Кармазина.TBC.000\Рабочий стол\экология\Новая папка\201207050900430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3" name="Скругленный прямоугольник 12"/>
          <p:cNvSpPr/>
          <p:nvPr/>
        </p:nvSpPr>
        <p:spPr>
          <a:xfrm>
            <a:off x="179512" y="5445224"/>
            <a:ext cx="5976664" cy="1296144"/>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679" name="Rectangle 7"/>
          <p:cNvSpPr>
            <a:spLocks noChangeArrowheads="1"/>
          </p:cNvSpPr>
          <p:nvPr/>
        </p:nvSpPr>
        <p:spPr bwMode="auto">
          <a:xfrm>
            <a:off x="179512" y="5512581"/>
            <a:ext cx="597666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latin typeface="Calibri" pitchFamily="34" charset="0"/>
                <a:ea typeface="Times New Roman" pitchFamily="18" charset="0"/>
              </a:rPr>
              <a:t>            И. Дворецкий «Веранда в лесу». </a:t>
            </a:r>
            <a:r>
              <a:rPr kumimoji="0" lang="ru-RU" sz="1200" b="1" i="0" u="none" strike="noStrike" cap="none" normalizeH="0" baseline="0" dirty="0" smtClean="0">
                <a:ln>
                  <a:noFill/>
                </a:ln>
                <a:solidFill>
                  <a:schemeClr val="accent3">
                    <a:lumMod val="50000"/>
                  </a:schemeClr>
                </a:solidFill>
                <a:effectLst/>
                <a:latin typeface="Calibri" pitchFamily="34" charset="0"/>
                <a:ea typeface="Times New Roman" pitchFamily="18" charset="0"/>
              </a:rPr>
              <a:t>Действие пьесы  происходит в заповеднике, который усилиями прежнего директора сохранен почти в первозданном виде. Биолог Коля, разыскивая редкое растение, открывает залежи медного колчедана и намеревается сообщить об этом: его интересует денежное вознаграждение. Это обречет заповедник на гибель; исследовать месторождение приедут геологи, за ними разработчики с техникой и взрывчаткой. </a:t>
            </a:r>
            <a:endParaRPr kumimoji="0" lang="ru-RU" sz="1200" b="1" i="0" u="none" strike="noStrike" cap="none" normalizeH="0" baseline="0" dirty="0" smtClean="0">
              <a:ln>
                <a:noFill/>
              </a:ln>
              <a:solidFill>
                <a:schemeClr val="accent3">
                  <a:lumMod val="50000"/>
                </a:schemeClr>
              </a:solidFill>
              <a:effectLst/>
              <a:latin typeface="Calibri" pitchFamily="34" charset="0"/>
            </a:endParaRPr>
          </a:p>
        </p:txBody>
      </p:sp>
      <p:sp>
        <p:nvSpPr>
          <p:cNvPr id="12" name="Скругленный прямоугольник 11"/>
          <p:cNvSpPr/>
          <p:nvPr/>
        </p:nvSpPr>
        <p:spPr>
          <a:xfrm>
            <a:off x="3347864" y="3933056"/>
            <a:ext cx="5544616" cy="1008112"/>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3419872" y="4005064"/>
            <a:ext cx="5472608" cy="830997"/>
          </a:xfrm>
          <a:prstGeom prst="rect">
            <a:avLst/>
          </a:prstGeom>
          <a:noFill/>
        </p:spPr>
        <p:txBody>
          <a:bodyPr wrap="square" rtlCol="0">
            <a:spAutoFit/>
          </a:bodyPr>
          <a:lstStyle/>
          <a:p>
            <a:pPr algn="just"/>
            <a:r>
              <a:rPr lang="ru-RU" sz="1200" b="1" dirty="0" smtClean="0">
                <a:solidFill>
                  <a:schemeClr val="accent2">
                    <a:lumMod val="50000"/>
                  </a:schemeClr>
                </a:solidFill>
              </a:rPr>
              <a:t>             Михаил Пришвин </a:t>
            </a:r>
            <a:r>
              <a:rPr lang="ru-RU" sz="1200" b="1" dirty="0" smtClean="0">
                <a:solidFill>
                  <a:schemeClr val="accent3">
                    <a:lumMod val="50000"/>
                  </a:schemeClr>
                </a:solidFill>
              </a:rPr>
              <a:t>в книге очерков «Северный лес» и в «Корабельной чаще» говорит о том, что безумная вырубка леса по берегам рек приводит к нарушениям во всем организме реки: размываются берега, исчезают растения, служившие  для рыб.</a:t>
            </a:r>
            <a:endParaRPr lang="ru-RU" sz="1200" b="1" dirty="0">
              <a:solidFill>
                <a:schemeClr val="accent3">
                  <a:lumMod val="50000"/>
                </a:schemeClr>
              </a:solidFill>
            </a:endParaRPr>
          </a:p>
        </p:txBody>
      </p:sp>
      <p:sp>
        <p:nvSpPr>
          <p:cNvPr id="15" name="Скругленный прямоугольник 14"/>
          <p:cNvSpPr/>
          <p:nvPr/>
        </p:nvSpPr>
        <p:spPr>
          <a:xfrm>
            <a:off x="179512" y="188640"/>
            <a:ext cx="6696744" cy="1296144"/>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sz="1200" b="1" dirty="0" smtClean="0">
                <a:solidFill>
                  <a:schemeClr val="accent3">
                    <a:lumMod val="50000"/>
                  </a:schemeClr>
                </a:solidFill>
                <a:ea typeface="Times New Roman" pitchFamily="18" charset="0"/>
              </a:rPr>
              <a:t>              Героиня поэмы Н.А.Некрасова «Саша» плакала, видя, как лес вырубали, ей и много лет спустя было «его жалко до слёз».   А герой романа И.С.Тургенева «Отцы и дети»  Евгений Базаров говоря, что «природа – не храм, а  мастерская, и человек в ней работник», перед смертью возвращается к природе, понимая, что перед лицом природы человек кажется жалкой песчинкой. </a:t>
            </a:r>
            <a:r>
              <a:rPr lang="ru-RU" sz="1200" b="1" dirty="0" smtClean="0">
                <a:solidFill>
                  <a:schemeClr val="accent3">
                    <a:lumMod val="50000"/>
                  </a:schemeClr>
                </a:solidFill>
                <a:ea typeface="Calibri" pitchFamily="34" charset="0"/>
                <a:cs typeface="Times New Roman" pitchFamily="18" charset="0"/>
              </a:rPr>
              <a:t>А.П.Чехов в повести «Степь» по-граждански остро реагирует на расхищение природы российским капиталом, выступает в её защиту. </a:t>
            </a:r>
            <a:endParaRPr lang="ru-RU" sz="1200" b="1" dirty="0" smtClean="0">
              <a:solidFill>
                <a:schemeClr val="accent3">
                  <a:lumMod val="50000"/>
                </a:schemeClr>
              </a:solidFill>
            </a:endParaRPr>
          </a:p>
        </p:txBody>
      </p:sp>
      <p:pic>
        <p:nvPicPr>
          <p:cNvPr id="18433" name="Picture 1" descr="C:\Documents and Settings\Кармазина.TBC.000\Рабочий стол\Новая папка\5012257574_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00192" y="5229200"/>
            <a:ext cx="1008112" cy="1440160"/>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8434" name="Picture 2" descr="C:\Documents and Settings\Кармазина.TBC.000\Рабочий стол\Новая папка\163205.jpg"/>
          <p:cNvPicPr>
            <a:picLocks noChangeAspect="1" noChangeArrowheads="1"/>
          </p:cNvPicPr>
          <p:nvPr/>
        </p:nvPicPr>
        <p:blipFill>
          <a:blip r:embed="rId4" cstate="print"/>
          <a:srcRect/>
          <a:stretch>
            <a:fillRect/>
          </a:stretch>
        </p:blipFill>
        <p:spPr bwMode="auto">
          <a:xfrm>
            <a:off x="2071670" y="3643314"/>
            <a:ext cx="1060832" cy="1584176"/>
          </a:xfrm>
          <a:prstGeom prst="rect">
            <a:avLst/>
          </a:prstGeom>
          <a:noFill/>
          <a:ln>
            <a:solidFill>
              <a:schemeClr val="accent6">
                <a:lumMod val="50000"/>
              </a:schemeClr>
            </a:solidFill>
          </a:ln>
          <a:effectLst>
            <a:outerShdw blurRad="50800" dist="38100" dir="2700000" algn="tl" rotWithShape="0">
              <a:prstClr val="black">
                <a:alpha val="40000"/>
              </a:prstClr>
            </a:outerShdw>
          </a:effectLst>
        </p:spPr>
      </p:pic>
      <p:sp>
        <p:nvSpPr>
          <p:cNvPr id="2" name="Rectangle 1"/>
          <p:cNvSpPr>
            <a:spLocks noChangeArrowheads="1"/>
          </p:cNvSpPr>
          <p:nvPr/>
        </p:nvSpPr>
        <p:spPr bwMode="auto">
          <a:xfrm>
            <a:off x="7343800" y="5445224"/>
            <a:ext cx="1800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Дворецкий, И. Веранда в лесу : пьесы / Игнатий Дворецкий.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Ленинград : Советский писатель, 1986.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664 с.</a:t>
            </a:r>
            <a:endParaRPr kumimoji="0" lang="ru-RU" sz="800" i="0" u="none" strike="noStrike" cap="none" normalizeH="0" baseline="0" dirty="0" smtClean="0">
              <a:ln>
                <a:noFill/>
              </a:ln>
              <a:effectLst/>
              <a:latin typeface="Arial" pitchFamily="34" charset="0"/>
            </a:endParaRPr>
          </a:p>
        </p:txBody>
      </p:sp>
      <p:sp>
        <p:nvSpPr>
          <p:cNvPr id="3" name="Rectangle 2"/>
          <p:cNvSpPr>
            <a:spLocks noChangeArrowheads="1"/>
          </p:cNvSpPr>
          <p:nvPr/>
        </p:nvSpPr>
        <p:spPr bwMode="auto">
          <a:xfrm>
            <a:off x="214282" y="4000504"/>
            <a:ext cx="171451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Пришвин,  М. М. Корабельная чаща : повесть-сказка / Михаил Пришвин //  Пришвин, М. М., Паустовский, К. Г. Избранные сочинения / М. М. Пришвин, К.Г. Паустовский.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ОЛМА-ПРЕСС Образование, 2004.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С. 74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307.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(Библиотека школьника).</a:t>
            </a:r>
            <a:endParaRPr kumimoji="0" lang="ru-RU" sz="800" i="0" u="none" strike="noStrike" cap="none" normalizeH="0" baseline="0" dirty="0" smtClean="0">
              <a:ln>
                <a:noFill/>
              </a:ln>
              <a:effectLst/>
              <a:latin typeface="Arial" pitchFamily="34" charset="0"/>
            </a:endParaRPr>
          </a:p>
        </p:txBody>
      </p:sp>
      <p:pic>
        <p:nvPicPr>
          <p:cNvPr id="5122" name="Picture 2" descr="C:\Documents and Settings\Кармазина.TBC.000\Рабочий стол\Новая папка\1005460272.jpg"/>
          <p:cNvPicPr>
            <a:picLocks noChangeAspect="1" noChangeArrowheads="1"/>
          </p:cNvPicPr>
          <p:nvPr/>
        </p:nvPicPr>
        <p:blipFill>
          <a:blip r:embed="rId5" cstate="print"/>
          <a:srcRect/>
          <a:stretch>
            <a:fillRect/>
          </a:stretch>
        </p:blipFill>
        <p:spPr bwMode="auto">
          <a:xfrm>
            <a:off x="642910" y="1643049"/>
            <a:ext cx="1219830" cy="1836303"/>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pic>
        <p:nvPicPr>
          <p:cNvPr id="5123" name="Picture 3" descr="C:\Documents and Settings\Кармазина.TBC.000\Рабочий стол\Новая папка\1344329.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707904" y="1628800"/>
            <a:ext cx="1152128" cy="1944216"/>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pic>
        <p:nvPicPr>
          <p:cNvPr id="5124" name="Picture 4" descr="C:\Documents and Settings\Кармазина.TBC.000\Рабочий стол\Новая папка\1005685271.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286512" y="1643050"/>
            <a:ext cx="1166307" cy="187220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4" name="Rectangle 1"/>
          <p:cNvSpPr>
            <a:spLocks noChangeArrowheads="1"/>
          </p:cNvSpPr>
          <p:nvPr/>
        </p:nvSpPr>
        <p:spPr bwMode="auto">
          <a:xfrm>
            <a:off x="1928794" y="2285992"/>
            <a:ext cx="171451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Некрасов, Н.А. Саша. Стихотворения / Николай Некрасов ; [сост. и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предисл</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Н. Суховой ; рис.Н. Доронина].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Детская литература, 1981.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61 с. : ил.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(Школьная библиотека).</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5" name="Rectangle 2"/>
          <p:cNvSpPr>
            <a:spLocks noChangeArrowheads="1"/>
          </p:cNvSpPr>
          <p:nvPr/>
        </p:nvSpPr>
        <p:spPr bwMode="auto">
          <a:xfrm>
            <a:off x="4857752" y="2500306"/>
            <a:ext cx="1500198"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Тургенев, И. Отцы и дети : роман / Иван Тургенев.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Искательпресс</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2013.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253 с.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(Библиотека классики</a:t>
            </a:r>
            <a:r>
              <a:rPr kumimoji="0" lang="ru-RU" sz="9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a:t>
            </a:r>
            <a:endParaRPr kumimoji="0" lang="ru-RU" sz="9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8435" name="Rectangle 3"/>
          <p:cNvSpPr>
            <a:spLocks noChangeArrowheads="1"/>
          </p:cNvSpPr>
          <p:nvPr/>
        </p:nvSpPr>
        <p:spPr bwMode="auto">
          <a:xfrm>
            <a:off x="7500894" y="2428868"/>
            <a:ext cx="16431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Чехов, А.П. Степь. Повести и рассказы / Антон Чехов ; [вступ. ст. Э. Полоцкой] .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Художественная литература, 1980.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352 с.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(Классики и современники. Русская классическая литература).</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экология\Новая папка\201207050900430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Скругленный прямоугольник 2"/>
          <p:cNvSpPr/>
          <p:nvPr/>
        </p:nvSpPr>
        <p:spPr>
          <a:xfrm>
            <a:off x="251520" y="4653136"/>
            <a:ext cx="5940152" cy="1296144"/>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sz="1200" b="1" dirty="0" smtClean="0">
                <a:solidFill>
                  <a:schemeClr val="accent2">
                    <a:lumMod val="50000"/>
                  </a:schemeClr>
                </a:solidFill>
                <a:latin typeface="Calibri" pitchFamily="34" charset="0"/>
                <a:ea typeface="Times New Roman" pitchFamily="18" charset="0"/>
              </a:rPr>
              <a:t>         Борис Васильев "Не стреляйте в белых лебедей".</a:t>
            </a:r>
            <a:r>
              <a:rPr lang="ru-RU" sz="1200" dirty="0" smtClean="0">
                <a:solidFill>
                  <a:schemeClr val="accent2">
                    <a:lumMod val="50000"/>
                  </a:schemeClr>
                </a:solidFill>
                <a:latin typeface="Calibri" pitchFamily="34" charset="0"/>
                <a:ea typeface="Times New Roman" pitchFamily="18" charset="0"/>
              </a:rPr>
              <a:t> </a:t>
            </a:r>
            <a:r>
              <a:rPr lang="ru-RU" sz="1200" b="1" dirty="0" smtClean="0">
                <a:solidFill>
                  <a:schemeClr val="accent3">
                    <a:lumMod val="50000"/>
                  </a:schemeClr>
                </a:solidFill>
                <a:latin typeface="Calibri" pitchFamily="34" charset="0"/>
                <a:ea typeface="Times New Roman" pitchFamily="18" charset="0"/>
              </a:rPr>
              <a:t>На протяжении всего произведения автором описывается разрушительная сила человека - туриста, человека - браконьера, человека - чиновника. Уничтожение муравейников, сбор лекарственных и редких трав, снятие коры и лыка с деревьев, отстрел редких птиц и животных, защита домашних и бродячих животных – проблемы, затронутые Васильевым, актуальны и по сей день</a:t>
            </a:r>
            <a:r>
              <a:rPr lang="ru-RU" sz="1200" b="1" dirty="0" smtClean="0">
                <a:solidFill>
                  <a:schemeClr val="accent3">
                    <a:lumMod val="50000"/>
                  </a:schemeClr>
                </a:solidFill>
                <a:latin typeface="Arial" pitchFamily="34" charset="0"/>
                <a:ea typeface="Times New Roman" pitchFamily="18" charset="0"/>
              </a:rPr>
              <a:t>.</a:t>
            </a:r>
            <a:endParaRPr lang="ru-RU" sz="1200" b="1" dirty="0" smtClean="0">
              <a:solidFill>
                <a:schemeClr val="accent3">
                  <a:lumMod val="50000"/>
                </a:schemeClr>
              </a:solidFill>
              <a:latin typeface="Arial" pitchFamily="34" charset="0"/>
            </a:endParaRPr>
          </a:p>
        </p:txBody>
      </p:sp>
      <p:sp>
        <p:nvSpPr>
          <p:cNvPr id="4" name="Скругленный прямоугольник 3"/>
          <p:cNvSpPr/>
          <p:nvPr/>
        </p:nvSpPr>
        <p:spPr>
          <a:xfrm>
            <a:off x="3214678" y="3143248"/>
            <a:ext cx="5688632" cy="785818"/>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sz="1200" b="1" dirty="0" smtClean="0">
                <a:solidFill>
                  <a:schemeClr val="accent2">
                    <a:lumMod val="50000"/>
                  </a:schemeClr>
                </a:solidFill>
                <a:latin typeface="Calibri" pitchFamily="34" charset="0"/>
                <a:ea typeface="Times New Roman" pitchFamily="18" charset="0"/>
              </a:rPr>
              <a:t>         В своих рассказах В.Астафьев</a:t>
            </a:r>
            <a:r>
              <a:rPr lang="ru-RU" sz="1200" dirty="0" smtClean="0">
                <a:solidFill>
                  <a:schemeClr val="accent2">
                    <a:lumMod val="50000"/>
                  </a:schemeClr>
                </a:solidFill>
                <a:latin typeface="Calibri" pitchFamily="34" charset="0"/>
                <a:ea typeface="Times New Roman" pitchFamily="18" charset="0"/>
              </a:rPr>
              <a:t> </a:t>
            </a:r>
            <a:r>
              <a:rPr lang="ru-RU" sz="1200" b="1" dirty="0" smtClean="0">
                <a:solidFill>
                  <a:schemeClr val="accent3">
                    <a:lumMod val="50000"/>
                  </a:schemeClr>
                </a:solidFill>
                <a:latin typeface="Calibri" pitchFamily="34" charset="0"/>
                <a:ea typeface="Times New Roman" pitchFamily="18" charset="0"/>
              </a:rPr>
              <a:t>  утверждает: кто жесток и безжалостен к природе, тот жесток и безжалостен к человеку. Его рассказ «Царь-рыба» прослеживает экологическую проблему – браконьерство.</a:t>
            </a:r>
            <a:endParaRPr lang="ru-RU" sz="1200" b="1" dirty="0" smtClean="0">
              <a:solidFill>
                <a:schemeClr val="accent3">
                  <a:lumMod val="50000"/>
                </a:schemeClr>
              </a:solidFill>
              <a:latin typeface="Calibri" pitchFamily="34" charset="0"/>
            </a:endParaRPr>
          </a:p>
        </p:txBody>
      </p:sp>
      <p:sp>
        <p:nvSpPr>
          <p:cNvPr id="5" name="Скругленный прямоугольник 4"/>
          <p:cNvSpPr/>
          <p:nvPr/>
        </p:nvSpPr>
        <p:spPr>
          <a:xfrm>
            <a:off x="395536" y="404664"/>
            <a:ext cx="6264696" cy="1440160"/>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sz="1200" b="1" dirty="0" smtClean="0">
                <a:solidFill>
                  <a:schemeClr val="accent2">
                    <a:lumMod val="50000"/>
                  </a:schemeClr>
                </a:solidFill>
                <a:latin typeface="Calibri" pitchFamily="34" charset="0"/>
                <a:ea typeface="Times New Roman" pitchFamily="18" charset="0"/>
              </a:rPr>
              <a:t>              Повесть Валентина Распутина "Прощание с Матерой</a:t>
            </a:r>
            <a:r>
              <a:rPr lang="ru-RU" sz="1200" b="1" dirty="0" smtClean="0">
                <a:solidFill>
                  <a:schemeClr val="accent3">
                    <a:lumMod val="50000"/>
                  </a:schemeClr>
                </a:solidFill>
                <a:latin typeface="Calibri" pitchFamily="34" charset="0"/>
                <a:ea typeface="Times New Roman" pitchFamily="18" charset="0"/>
              </a:rPr>
              <a:t>"</a:t>
            </a:r>
            <a:r>
              <a:rPr lang="ru-RU" sz="1200" dirty="0" smtClean="0">
                <a:solidFill>
                  <a:schemeClr val="accent3">
                    <a:lumMod val="50000"/>
                  </a:schemeClr>
                </a:solidFill>
                <a:latin typeface="Calibri" pitchFamily="34" charset="0"/>
                <a:ea typeface="Times New Roman" pitchFamily="18" charset="0"/>
              </a:rPr>
              <a:t> </a:t>
            </a:r>
            <a:r>
              <a:rPr lang="ru-RU" sz="1200" b="1" dirty="0" smtClean="0">
                <a:solidFill>
                  <a:schemeClr val="accent3">
                    <a:lumMod val="50000"/>
                  </a:schemeClr>
                </a:solidFill>
                <a:latin typeface="Calibri" pitchFamily="34" charset="0"/>
                <a:ea typeface="Times New Roman" pitchFamily="18" charset="0"/>
              </a:rPr>
              <a:t>рассказывает о последнем лете деревни Матеры, которая по плану строительства ГЭС должна уйти на дно водохранилища. Приговорены к затоплению плодородные поля, луга, старинные обжитые избы. Затопление диктуется общегосударственными интересами. Сила врывающаяся извне, круто изменяет жизнь героев. Оправдана ли такая жертва, даже если она продиктована высшими интересами?</a:t>
            </a:r>
            <a:endParaRPr lang="ru-RU" sz="1200" b="1" dirty="0" smtClean="0">
              <a:solidFill>
                <a:schemeClr val="accent3">
                  <a:lumMod val="50000"/>
                </a:schemeClr>
              </a:solidFill>
              <a:latin typeface="Calibri" pitchFamily="34" charset="0"/>
            </a:endParaRPr>
          </a:p>
        </p:txBody>
      </p:sp>
      <p:pic>
        <p:nvPicPr>
          <p:cNvPr id="17409" name="Picture 1" descr="C:\Documents and Settings\Кармазина.TBC.000\Рабочий стол\Новая папка\i.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14480" y="2357430"/>
            <a:ext cx="1309402" cy="1936236"/>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pic>
      <p:pic>
        <p:nvPicPr>
          <p:cNvPr id="17410" name="Picture 2" descr="C:\Documents and Settings\Кармазина.TBC.000\Рабочий стол\Новая папка\1000572316.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48264" y="260648"/>
            <a:ext cx="1219200" cy="1623367"/>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7411" name="Picture 3" descr="C:\Documents and Settings\Кармазина.TBC.000\Рабочий стол\Новая папка\vasiljev_a_zori.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300192" y="4293096"/>
            <a:ext cx="1219200" cy="187220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6" name="Rectangle 1"/>
          <p:cNvSpPr>
            <a:spLocks noChangeArrowheads="1"/>
          </p:cNvSpPr>
          <p:nvPr/>
        </p:nvSpPr>
        <p:spPr bwMode="auto">
          <a:xfrm>
            <a:off x="285720" y="3071810"/>
            <a:ext cx="14641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Астафьев, В. Царь-рыба : повествование в рассказах / Виктор Астафьев.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Советский писатель, 1980.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400 с.</a:t>
            </a:r>
            <a:endParaRPr kumimoji="0" lang="ru-RU" sz="800" i="0" u="none" strike="noStrike" cap="none" normalizeH="0" baseline="0" dirty="0" smtClean="0">
              <a:ln>
                <a:noFill/>
              </a:ln>
              <a:effectLst/>
              <a:latin typeface="Arial" pitchFamily="34" charset="0"/>
            </a:endParaRPr>
          </a:p>
        </p:txBody>
      </p:sp>
      <p:sp>
        <p:nvSpPr>
          <p:cNvPr id="7" name="Rectangle 2"/>
          <p:cNvSpPr>
            <a:spLocks noChangeArrowheads="1"/>
          </p:cNvSpPr>
          <p:nvPr/>
        </p:nvSpPr>
        <p:spPr bwMode="auto">
          <a:xfrm>
            <a:off x="7596336" y="4929198"/>
            <a:ext cx="1547664"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Васильев, Б. Не стреляйте в белых лебедей : роман // А зори здесь тихие. Не стреляйте в белых лебедей. В списках не значился / Борис Васильев.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Ленинград :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Лениздат</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1980.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С. 105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268.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(Библиотека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Лениздата</a:t>
            </a:r>
            <a:r>
              <a:rPr kumimoji="0" lang="ru-RU" sz="90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900" i="0" u="none" strike="noStrike" cap="none" normalizeH="0" baseline="0" dirty="0" smtClean="0">
              <a:ln>
                <a:noFill/>
              </a:ln>
              <a:effectLst/>
              <a:latin typeface="Arial" pitchFamily="34" charset="0"/>
            </a:endParaRPr>
          </a:p>
        </p:txBody>
      </p:sp>
      <p:sp>
        <p:nvSpPr>
          <p:cNvPr id="8" name="Rectangle 3"/>
          <p:cNvSpPr>
            <a:spLocks noChangeArrowheads="1"/>
          </p:cNvSpPr>
          <p:nvPr/>
        </p:nvSpPr>
        <p:spPr bwMode="auto">
          <a:xfrm>
            <a:off x="6731224" y="2071678"/>
            <a:ext cx="2412776"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Распутин, В. Г. Прощание с Матёрой : повесть // Последний срок. Прощание с Матёрой. Пожар : повести / Валентин Распутин.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Советская Россия, 1986.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С. 155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326</a:t>
            </a:r>
            <a:r>
              <a:rPr kumimoji="0" lang="ru-RU" sz="90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900" i="0" u="none" strike="noStrike" cap="none" normalizeH="0" baseline="0" dirty="0" smtClean="0">
              <a:ln>
                <a:noFill/>
              </a:ln>
              <a:effectLst/>
              <a:latin typeface="Arial" pitchFamily="34" charset="0"/>
            </a:endParaRPr>
          </a:p>
        </p:txBody>
      </p:sp>
      <p:pic>
        <p:nvPicPr>
          <p:cNvPr id="12" name="Picture 4" descr="C:\Users\Home\Desktop\Новая папка\466546-50.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551686">
            <a:off x="4218204" y="1839676"/>
            <a:ext cx="883531" cy="1214536"/>
          </a:xfrm>
          <a:prstGeom prst="rect">
            <a:avLst/>
          </a:prstGeom>
          <a:noFill/>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Documents and Settings\Кармазина.TBC.000\Рабочий стол\экология\Новая папка\201207050900430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251520" y="116632"/>
            <a:ext cx="7128792" cy="720080"/>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sz="1200" b="1" dirty="0" smtClean="0">
                <a:solidFill>
                  <a:schemeClr val="accent1">
                    <a:lumMod val="50000"/>
                  </a:schemeClr>
                </a:solidFill>
                <a:ea typeface="Times New Roman" pitchFamily="18" charset="0"/>
              </a:rPr>
              <a:t>             Содержание произведений художников прошлого свидетельствует об их прозорливости, позволившей им задолго до появления первых признаков надвигающейся катастрофы увидеть, что её основные причины заложены в самом человеке</a:t>
            </a:r>
            <a:r>
              <a:rPr lang="ru-RU" sz="1200" dirty="0" smtClean="0">
                <a:solidFill>
                  <a:srgbClr val="000000"/>
                </a:solidFill>
                <a:ea typeface="Times New Roman" pitchFamily="18" charset="0"/>
              </a:rPr>
              <a:t>.</a:t>
            </a:r>
            <a:endParaRPr lang="ru-RU" sz="1200" dirty="0" smtClean="0">
              <a:solidFill>
                <a:schemeClr val="tx1"/>
              </a:solidFill>
            </a:endParaRPr>
          </a:p>
        </p:txBody>
      </p:sp>
      <p:pic>
        <p:nvPicPr>
          <p:cNvPr id="4098" name="Picture 2" descr="C:\Documents and Settings\Кармазина.TBC.000\Рабочий стол\Новая папка (2)\img9.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8596" y="1071546"/>
            <a:ext cx="2500330" cy="1500198"/>
          </a:xfrm>
          <a:prstGeom prst="rect">
            <a:avLst/>
          </a:prstGeom>
          <a:solidFill>
            <a:srgbClr val="FFFFFF">
              <a:shade val="85000"/>
            </a:srgbClr>
          </a:solidFill>
          <a:ln w="88900" cap="sq">
            <a:solidFill>
              <a:schemeClr val="accent3">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39552" y="2636912"/>
            <a:ext cx="2376264" cy="276999"/>
          </a:xfrm>
          <a:prstGeom prst="rect">
            <a:avLst/>
          </a:prstGeom>
          <a:noFill/>
        </p:spPr>
        <p:txBody>
          <a:bodyPr wrap="square" rtlCol="0">
            <a:spAutoFit/>
          </a:bodyPr>
          <a:lstStyle/>
          <a:p>
            <a:r>
              <a:rPr lang="ru-RU" sz="1200" b="1" dirty="0" smtClean="0">
                <a:solidFill>
                  <a:schemeClr val="tx2">
                    <a:lumMod val="50000"/>
                  </a:schemeClr>
                </a:solidFill>
              </a:rPr>
              <a:t>И.И.Шишкин «Рубка леса»</a:t>
            </a:r>
            <a:endParaRPr lang="ru-RU" sz="1200" b="1" dirty="0">
              <a:solidFill>
                <a:schemeClr val="tx2">
                  <a:lumMod val="50000"/>
                </a:schemeClr>
              </a:solidFill>
            </a:endParaRPr>
          </a:p>
        </p:txBody>
      </p:sp>
      <p:sp>
        <p:nvSpPr>
          <p:cNvPr id="4099" name="Rectangle 3"/>
          <p:cNvSpPr>
            <a:spLocks noChangeArrowheads="1"/>
          </p:cNvSpPr>
          <p:nvPr/>
        </p:nvSpPr>
        <p:spPr bwMode="auto">
          <a:xfrm>
            <a:off x="3275856" y="1268760"/>
            <a:ext cx="5400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1">
                    <a:lumMod val="50000"/>
                  </a:schemeClr>
                </a:solidFill>
                <a:effectLst/>
                <a:ea typeface="Times New Roman" pitchFamily="18" charset="0"/>
              </a:rPr>
              <a:t>           На картине И.Шишкина «Рубка леса» обращают на себя внимание разрушительные следы деятельности человека. Бросаются в глаза могучие стволы деревьев, сваленные лесорубами. Возникает чувство тревоги и за этот бор, и за лес вообще.</a:t>
            </a:r>
            <a:endParaRPr kumimoji="0" lang="ru-RU" sz="1200" b="1" i="0" u="none" strike="noStrike" cap="none" normalizeH="0" baseline="0" dirty="0" smtClean="0">
              <a:ln>
                <a:noFill/>
              </a:ln>
              <a:solidFill>
                <a:schemeClr val="accent1">
                  <a:lumMod val="50000"/>
                </a:schemeClr>
              </a:solidFill>
              <a:effectLst/>
            </a:endParaRPr>
          </a:p>
        </p:txBody>
      </p:sp>
      <p:sp>
        <p:nvSpPr>
          <p:cNvPr id="4100" name="Rectangle 4"/>
          <p:cNvSpPr>
            <a:spLocks noChangeArrowheads="1"/>
          </p:cNvSpPr>
          <p:nvPr/>
        </p:nvSpPr>
        <p:spPr bwMode="auto">
          <a:xfrm>
            <a:off x="3786182" y="2428868"/>
            <a:ext cx="221457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1">
                    <a:lumMod val="50000"/>
                  </a:schemeClr>
                </a:solidFill>
                <a:effectLst/>
                <a:ea typeface="Calibri" pitchFamily="34" charset="0"/>
                <a:cs typeface="Times New Roman" pitchFamily="18" charset="0"/>
              </a:rPr>
              <a:t>Картина Ф.А. Васильева «Оттепель» </a:t>
            </a:r>
            <a:r>
              <a:rPr lang="ru-RU" sz="1200" b="1" dirty="0" smtClean="0">
                <a:solidFill>
                  <a:schemeClr val="accent1">
                    <a:lumMod val="50000"/>
                  </a:schemeClr>
                </a:solidFill>
                <a:ea typeface="Calibri" pitchFamily="34" charset="0"/>
                <a:cs typeface="Times New Roman" pitchFamily="18" charset="0"/>
              </a:rPr>
              <a:t>на</a:t>
            </a:r>
            <a:r>
              <a:rPr kumimoji="0" lang="ru-RU" sz="1200" b="1" i="0" u="none" strike="noStrike" cap="none" normalizeH="0" baseline="0" dirty="0" smtClean="0">
                <a:ln>
                  <a:noFill/>
                </a:ln>
                <a:solidFill>
                  <a:schemeClr val="accent1">
                    <a:lumMod val="50000"/>
                  </a:schemeClr>
                </a:solidFill>
                <a:effectLst/>
                <a:ea typeface="Calibri" pitchFamily="34" charset="0"/>
                <a:cs typeface="Times New Roman" pitchFamily="18" charset="0"/>
              </a:rPr>
              <a:t>водит на  мысль о беспомощности человека в изменившихся погодных условиях.</a:t>
            </a:r>
            <a:endParaRPr kumimoji="0" lang="ru-RU" sz="1200" b="1" i="0" u="none" strike="noStrike" cap="none" normalizeH="0" baseline="0" dirty="0" smtClean="0">
              <a:ln>
                <a:noFill/>
              </a:ln>
              <a:solidFill>
                <a:schemeClr val="accent1">
                  <a:lumMod val="50000"/>
                </a:schemeClr>
              </a:solidFill>
              <a:effectLst/>
            </a:endParaRPr>
          </a:p>
        </p:txBody>
      </p:sp>
      <p:pic>
        <p:nvPicPr>
          <p:cNvPr id="14" name="Picture 5" descr="C:\Documents and Settings\Кармазина.TBC.000\Рабочий стол\Новая папка (2)\КапМа0004.jpg"/>
          <p:cNvPicPr>
            <a:picLocks noGrp="1" noChangeAspect="1" noChangeArrowheads="1"/>
          </p:cNvPicPr>
          <p:nvPr>
            <p:ph sz="half" idx="4294967295"/>
          </p:nvPr>
        </p:nvPicPr>
        <p:blipFill>
          <a:blip r:embed="rId4" cstate="print"/>
          <a:stretch>
            <a:fillRect/>
          </a:stretch>
        </p:blipFill>
        <p:spPr bwMode="auto">
          <a:xfrm>
            <a:off x="6072198" y="2143116"/>
            <a:ext cx="2887662" cy="1911350"/>
          </a:xfrm>
          <a:prstGeom prst="rect">
            <a:avLst/>
          </a:prstGeom>
          <a:solidFill>
            <a:srgbClr val="FFFFFF">
              <a:shade val="85000"/>
            </a:srgbClr>
          </a:solidFill>
          <a:ln w="88900" cap="sq">
            <a:solidFill>
              <a:schemeClr val="accent3">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7" descr="C:\Documents and Settings\Кармазина.TBC.000\Рабочий стол\Новая папка (2)\image001.jpg"/>
          <p:cNvPicPr>
            <a:picLocks noGrp="1" noChangeAspect="1" noChangeArrowheads="1"/>
          </p:cNvPicPr>
          <p:nvPr>
            <p:ph sz="half" idx="4294967295"/>
          </p:nvPr>
        </p:nvPicPr>
        <p:blipFill>
          <a:blip r:embed="rId5" cstate="print"/>
          <a:srcRect/>
          <a:stretch>
            <a:fillRect/>
          </a:stretch>
        </p:blipFill>
        <p:spPr bwMode="auto">
          <a:xfrm>
            <a:off x="500034" y="4500570"/>
            <a:ext cx="2617664" cy="1662986"/>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Прямоугольник 19"/>
          <p:cNvSpPr/>
          <p:nvPr/>
        </p:nvSpPr>
        <p:spPr>
          <a:xfrm>
            <a:off x="6500826" y="4143380"/>
            <a:ext cx="2039982" cy="276999"/>
          </a:xfrm>
          <a:prstGeom prst="rect">
            <a:avLst/>
          </a:prstGeom>
        </p:spPr>
        <p:txBody>
          <a:bodyPr wrap="none">
            <a:spAutoFit/>
          </a:bodyPr>
          <a:lstStyle/>
          <a:p>
            <a:r>
              <a:rPr lang="ru-RU" sz="1200" b="1" dirty="0" smtClean="0">
                <a:solidFill>
                  <a:schemeClr val="tx2">
                    <a:lumMod val="50000"/>
                  </a:schemeClr>
                </a:solidFill>
                <a:ea typeface="Calibri" pitchFamily="34" charset="0"/>
                <a:cs typeface="Times New Roman" pitchFamily="18" charset="0"/>
              </a:rPr>
              <a:t>Ф.А. Васильева «Оттепель» </a:t>
            </a:r>
            <a:endParaRPr lang="ru-RU" sz="1200" dirty="0">
              <a:solidFill>
                <a:schemeClr val="tx2">
                  <a:lumMod val="50000"/>
                </a:schemeClr>
              </a:solidFill>
            </a:endParaRPr>
          </a:p>
        </p:txBody>
      </p:sp>
      <p:sp>
        <p:nvSpPr>
          <p:cNvPr id="13" name="Прямоугольник 12"/>
          <p:cNvSpPr/>
          <p:nvPr/>
        </p:nvSpPr>
        <p:spPr>
          <a:xfrm>
            <a:off x="2286000" y="2274838"/>
            <a:ext cx="4572000" cy="307777"/>
          </a:xfrm>
          <a:prstGeom prst="rect">
            <a:avLst/>
          </a:prstGeom>
        </p:spPr>
        <p:txBody>
          <a:bodyPr>
            <a:spAutoFit/>
          </a:bodyPr>
          <a:lstStyle/>
          <a:p>
            <a:pPr lvl="0" indent="450850" algn="just" fontAlgn="base">
              <a:spcBef>
                <a:spcPct val="0"/>
              </a:spcBef>
              <a:spcAft>
                <a:spcPct val="0"/>
              </a:spcAft>
            </a:pPr>
            <a:r>
              <a:rPr lang="ru-RU" sz="1400" b="1" dirty="0" smtClean="0">
                <a:solidFill>
                  <a:schemeClr val="accent1">
                    <a:lumMod val="50000"/>
                  </a:schemeClr>
                </a:solidFill>
                <a:ea typeface="Calibri" pitchFamily="34" charset="0"/>
                <a:cs typeface="Times New Roman" pitchFamily="18" charset="0"/>
              </a:rPr>
              <a:t>. </a:t>
            </a:r>
            <a:endParaRPr lang="ru-RU" sz="1400" b="1" dirty="0" smtClean="0">
              <a:solidFill>
                <a:schemeClr val="accent1">
                  <a:lumMod val="50000"/>
                </a:schemeClr>
              </a:solidFill>
            </a:endParaRPr>
          </a:p>
        </p:txBody>
      </p:sp>
      <p:sp>
        <p:nvSpPr>
          <p:cNvPr id="15" name="Скругленный прямоугольник 14"/>
          <p:cNvSpPr/>
          <p:nvPr/>
        </p:nvSpPr>
        <p:spPr>
          <a:xfrm>
            <a:off x="3714744" y="4714884"/>
            <a:ext cx="4714908" cy="1357322"/>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929058" y="4786322"/>
            <a:ext cx="4214842" cy="1200329"/>
          </a:xfrm>
          <a:prstGeom prst="rect">
            <a:avLst/>
          </a:prstGeom>
        </p:spPr>
        <p:txBody>
          <a:bodyPr wrap="square">
            <a:spAutoFit/>
          </a:bodyPr>
          <a:lstStyle/>
          <a:p>
            <a:pPr lvl="0" indent="450850" algn="just" fontAlgn="base">
              <a:spcBef>
                <a:spcPct val="0"/>
              </a:spcBef>
              <a:spcAft>
                <a:spcPct val="0"/>
              </a:spcAft>
            </a:pPr>
            <a:r>
              <a:rPr lang="ru-RU" sz="1200" b="1" dirty="0" smtClean="0">
                <a:solidFill>
                  <a:schemeClr val="accent1">
                    <a:lumMod val="50000"/>
                  </a:schemeClr>
                </a:solidFill>
                <a:ea typeface="Calibri" pitchFamily="34" charset="0"/>
                <a:cs typeface="Times New Roman" pitchFamily="18" charset="0"/>
              </a:rPr>
              <a:t>Запустение и </a:t>
            </a:r>
            <a:r>
              <a:rPr lang="ru-RU" sz="1200" b="1" dirty="0" err="1" smtClean="0">
                <a:solidFill>
                  <a:schemeClr val="accent1">
                    <a:lumMod val="50000"/>
                  </a:schemeClr>
                </a:solidFill>
                <a:ea typeface="Calibri" pitchFamily="34" charset="0"/>
                <a:cs typeface="Times New Roman" pitchFamily="18" charset="0"/>
              </a:rPr>
              <a:t>неухоженность</a:t>
            </a:r>
            <a:r>
              <a:rPr lang="ru-RU" sz="1200" b="1" dirty="0" smtClean="0">
                <a:solidFill>
                  <a:schemeClr val="accent1">
                    <a:lumMod val="50000"/>
                  </a:schemeClr>
                </a:solidFill>
                <a:ea typeface="Calibri" pitchFamily="34" charset="0"/>
                <a:cs typeface="Times New Roman" pitchFamily="18" charset="0"/>
              </a:rPr>
              <a:t> пейзажа видим мы на картине И.И. Левитана «Саввинская слобода под Звенигородом». Результат деятельности человека  выступает здесь как фактор, нарушающий гармонию природы. Аналогичные мотивы присутствуют и в картинах Васнецова, Серова. </a:t>
            </a:r>
            <a:endParaRPr lang="ru-RU" sz="1200" b="1" dirty="0" smtClean="0">
              <a:solidFill>
                <a:schemeClr val="accent1">
                  <a:lumMod val="50000"/>
                </a:schemeClr>
              </a:solidFill>
            </a:endParaRPr>
          </a:p>
        </p:txBody>
      </p:sp>
      <p:pic>
        <p:nvPicPr>
          <p:cNvPr id="6146" name="Picture 2" descr="C:\Users\Кармазина.TBC\Desktop\Новая папка\1010640739.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71736" y="2714620"/>
            <a:ext cx="1169590" cy="1571636"/>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18" name="TextBox 17"/>
          <p:cNvSpPr txBox="1"/>
          <p:nvPr/>
        </p:nvSpPr>
        <p:spPr>
          <a:xfrm>
            <a:off x="428596" y="6286520"/>
            <a:ext cx="2786082" cy="461665"/>
          </a:xfrm>
          <a:prstGeom prst="rect">
            <a:avLst/>
          </a:prstGeom>
          <a:noFill/>
        </p:spPr>
        <p:txBody>
          <a:bodyPr wrap="square" rtlCol="0">
            <a:spAutoFit/>
          </a:bodyPr>
          <a:lstStyle/>
          <a:p>
            <a:pPr algn="ctr"/>
            <a:r>
              <a:rPr lang="ru-RU" sz="1200" b="1" dirty="0" smtClean="0">
                <a:solidFill>
                  <a:schemeClr val="accent1">
                    <a:lumMod val="50000"/>
                  </a:schemeClr>
                </a:solidFill>
                <a:ea typeface="Calibri" pitchFamily="34" charset="0"/>
                <a:cs typeface="Times New Roman" pitchFamily="18" charset="0"/>
              </a:rPr>
              <a:t>И.И. Левитана «Саввинская слобода под Звенигородом»</a:t>
            </a:r>
            <a:endParaRPr lang="ru-RU" sz="1200" dirty="0"/>
          </a:p>
        </p:txBody>
      </p:sp>
      <p:sp>
        <p:nvSpPr>
          <p:cNvPr id="16385" name="Rectangle 1"/>
          <p:cNvSpPr>
            <a:spLocks noChangeArrowheads="1"/>
          </p:cNvSpPr>
          <p:nvPr/>
        </p:nvSpPr>
        <p:spPr bwMode="auto">
          <a:xfrm>
            <a:off x="714348" y="3214686"/>
            <a:ext cx="17859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Васильев : [альбом] / [авт.-сост. Л. Ромашкова].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Изобразительное искусство, 1977.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28 с. : ил.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(Образ и цвет. Государственная Третьяковская галерея</a:t>
            </a:r>
            <a:r>
              <a:rPr kumimoji="0" lang="ru-RU" sz="800" b="1"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800" b="1"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Кармазина.TBC.000\Рабочий стол\экология\Новая папка\201207050900430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025" name="Rectangle 1"/>
          <p:cNvSpPr>
            <a:spLocks noChangeArrowheads="1"/>
          </p:cNvSpPr>
          <p:nvPr/>
        </p:nvSpPr>
        <p:spPr bwMode="auto">
          <a:xfrm>
            <a:off x="3143240" y="357166"/>
            <a:ext cx="285752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1">
                    <a:lumMod val="50000"/>
                  </a:schemeClr>
                </a:solidFill>
                <a:effectLst/>
                <a:ea typeface="Calibri" pitchFamily="34" charset="0"/>
                <a:cs typeface="Times New Roman" pitchFamily="18" charset="0"/>
              </a:rPr>
              <a:t>             Обеспокоенность будущим человечества прослеживается в картине А. Васнецова «Кама».  Художник встревожен разрушительными последствиями деятельности человека.</a:t>
            </a:r>
            <a:endParaRPr kumimoji="0" lang="ru-RU" sz="1200" b="1" i="0" u="none" strike="noStrike" cap="none" normalizeH="0" baseline="0" dirty="0" smtClean="0">
              <a:ln>
                <a:noFill/>
              </a:ln>
              <a:solidFill>
                <a:schemeClr val="accent1">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026" name="Picture 2" descr="C:\Documents and Settings\Кармазина.TBC.000\Рабочий стол\Новая папка\Kama_river_(Vasnetsov).jpg"/>
          <p:cNvPicPr>
            <a:picLocks noChangeAspect="1" noChangeArrowheads="1"/>
          </p:cNvPicPr>
          <p:nvPr/>
        </p:nvPicPr>
        <p:blipFill>
          <a:blip r:embed="rId3" cstate="print"/>
          <a:srcRect/>
          <a:stretch>
            <a:fillRect/>
          </a:stretch>
        </p:blipFill>
        <p:spPr bwMode="auto">
          <a:xfrm>
            <a:off x="5715008" y="214290"/>
            <a:ext cx="3046323" cy="1699665"/>
          </a:xfrm>
          <a:prstGeom prst="rect">
            <a:avLst/>
          </a:prstGeom>
          <a:solidFill>
            <a:srgbClr val="FFFFFF">
              <a:shade val="85000"/>
            </a:srgbClr>
          </a:solidFill>
          <a:ln w="88900" cap="sq">
            <a:solidFill>
              <a:schemeClr val="accent3">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7" name="Rectangle 3"/>
          <p:cNvSpPr>
            <a:spLocks noChangeArrowheads="1"/>
          </p:cNvSpPr>
          <p:nvPr/>
        </p:nvSpPr>
        <p:spPr bwMode="auto">
          <a:xfrm>
            <a:off x="3143240" y="2571744"/>
            <a:ext cx="307183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1">
                    <a:lumMod val="50000"/>
                  </a:schemeClr>
                </a:solidFill>
                <a:effectLst/>
                <a:ea typeface="Calibri" pitchFamily="34" charset="0"/>
                <a:cs typeface="Times New Roman" pitchFamily="18" charset="0"/>
              </a:rPr>
              <a:t>          На</a:t>
            </a:r>
            <a:r>
              <a:rPr kumimoji="0" lang="ru-RU" sz="1200" b="1" i="0" u="none" strike="noStrike" cap="none" normalizeH="0" dirty="0" smtClean="0">
                <a:ln>
                  <a:noFill/>
                </a:ln>
                <a:solidFill>
                  <a:schemeClr val="accent1">
                    <a:lumMod val="50000"/>
                  </a:schemeClr>
                </a:solidFill>
                <a:effectLst/>
                <a:ea typeface="Calibri" pitchFamily="34" charset="0"/>
                <a:cs typeface="Times New Roman" pitchFamily="18" charset="0"/>
              </a:rPr>
              <a:t> картине</a:t>
            </a:r>
            <a:r>
              <a:rPr kumimoji="0" lang="ru-RU" sz="1200" b="1" i="0" u="none" strike="noStrike" cap="none" normalizeH="0" baseline="0" dirty="0" smtClean="0">
                <a:ln>
                  <a:noFill/>
                </a:ln>
                <a:solidFill>
                  <a:schemeClr val="accent1">
                    <a:lumMod val="50000"/>
                  </a:schemeClr>
                </a:solidFill>
                <a:effectLst/>
                <a:ea typeface="Calibri" pitchFamily="34" charset="0"/>
                <a:cs typeface="Times New Roman" pitchFamily="18" charset="0"/>
              </a:rPr>
              <a:t> В.Серова «Октябрь. </a:t>
            </a:r>
            <a:r>
              <a:rPr kumimoji="0" lang="ru-RU" sz="1200" b="1" i="0" u="none" strike="noStrike" cap="none" normalizeH="0" baseline="0" dirty="0" err="1" smtClean="0">
                <a:ln>
                  <a:noFill/>
                </a:ln>
                <a:solidFill>
                  <a:schemeClr val="accent1">
                    <a:lumMod val="50000"/>
                  </a:schemeClr>
                </a:solidFill>
                <a:effectLst/>
                <a:ea typeface="Calibri" pitchFamily="34" charset="0"/>
                <a:cs typeface="Times New Roman" pitchFamily="18" charset="0"/>
              </a:rPr>
              <a:t>Домотканово</a:t>
            </a:r>
            <a:r>
              <a:rPr kumimoji="0" lang="ru-RU" sz="1200" b="1" i="0" u="none" strike="noStrike" cap="none" normalizeH="0" baseline="0" dirty="0" smtClean="0">
                <a:ln>
                  <a:noFill/>
                </a:ln>
                <a:solidFill>
                  <a:schemeClr val="accent1">
                    <a:lumMod val="50000"/>
                  </a:schemeClr>
                </a:solidFill>
                <a:effectLst/>
                <a:ea typeface="Calibri" pitchFamily="34" charset="0"/>
                <a:cs typeface="Times New Roman" pitchFamily="18" charset="0"/>
              </a:rPr>
              <a:t>» та же убогость и скудность результатов человеческой деятельности. Не случаен выбор художником времени года. Осеннее увядание природы подчёркивает зависимость человека от её животворящей силы.</a:t>
            </a:r>
            <a:endParaRPr kumimoji="0" lang="ru-RU" sz="1200" b="1" i="0" u="none" strike="noStrike" cap="none" normalizeH="0" baseline="0" dirty="0" smtClean="0">
              <a:ln>
                <a:noFill/>
              </a:ln>
              <a:solidFill>
                <a:schemeClr val="accent1">
                  <a:lumMod val="50000"/>
                </a:schemeClr>
              </a:solidFill>
              <a:effectLst/>
            </a:endParaRPr>
          </a:p>
        </p:txBody>
      </p:sp>
      <p:pic>
        <p:nvPicPr>
          <p:cNvPr id="1028" name="Picture 4" descr="C:\Documents and Settings\Кармазина.TBC.000\Рабочий стол\Новая папка\127576_valentin-serov-oktyabr-domotkanovo.jpg"/>
          <p:cNvPicPr>
            <a:picLocks noChangeAspect="1" noChangeArrowheads="1"/>
          </p:cNvPicPr>
          <p:nvPr/>
        </p:nvPicPr>
        <p:blipFill>
          <a:blip r:embed="rId4" cstate="print"/>
          <a:srcRect/>
          <a:stretch>
            <a:fillRect/>
          </a:stretch>
        </p:blipFill>
        <p:spPr bwMode="auto">
          <a:xfrm>
            <a:off x="142844" y="2143116"/>
            <a:ext cx="2867497" cy="1969164"/>
          </a:xfrm>
          <a:prstGeom prst="rect">
            <a:avLst/>
          </a:prstGeom>
          <a:solidFill>
            <a:srgbClr val="FFFFFF">
              <a:shade val="85000"/>
            </a:srgbClr>
          </a:solidFill>
          <a:ln w="88900" cap="sq">
            <a:solidFill>
              <a:schemeClr val="accent3">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9" name="Rectangle 5"/>
          <p:cNvSpPr>
            <a:spLocks noChangeArrowheads="1"/>
          </p:cNvSpPr>
          <p:nvPr/>
        </p:nvSpPr>
        <p:spPr bwMode="auto">
          <a:xfrm>
            <a:off x="2714612" y="5072074"/>
            <a:ext cx="350046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1">
                    <a:lumMod val="50000"/>
                  </a:schemeClr>
                </a:solidFill>
                <a:effectLst/>
                <a:ea typeface="Calibri" pitchFamily="34" charset="0"/>
                <a:cs typeface="Times New Roman" pitchFamily="18" charset="0"/>
              </a:rPr>
              <a:t>           Продолжает тему картина  Левитана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1">
                    <a:lumMod val="50000"/>
                  </a:schemeClr>
                </a:solidFill>
                <a:effectLst/>
                <a:ea typeface="Calibri" pitchFamily="34" charset="0"/>
                <a:cs typeface="Times New Roman" pitchFamily="18" charset="0"/>
              </a:rPr>
              <a:t> «У омута». Ветхость, заброшенность плотины, ненадёжность перехода по скользким брёвнам. Общий сумеречный тон полотна, хмурое вечернее небо.  Художник сознательно создаёт ощущение «гиблого места» и того, что оно – творение человеческих рук.</a:t>
            </a:r>
            <a:endParaRPr kumimoji="0" lang="ru-RU" sz="1200" b="1" i="0" u="none" strike="noStrike" cap="none" normalizeH="0" baseline="0" dirty="0" smtClean="0">
              <a:ln>
                <a:noFill/>
              </a:ln>
              <a:solidFill>
                <a:schemeClr val="accent1">
                  <a:lumMod val="50000"/>
                </a:schemeClr>
              </a:solidFill>
              <a:effectLst/>
            </a:endParaRPr>
          </a:p>
        </p:txBody>
      </p:sp>
      <p:pic>
        <p:nvPicPr>
          <p:cNvPr id="1030" name="Picture 6" descr="C:\Documents and Settings\Кармазина.TBC.000\Рабочий стол\Новая папка\xudozhnik_Isaak_levitan_07.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357950" y="4572008"/>
            <a:ext cx="2596685" cy="1828990"/>
          </a:xfrm>
          <a:prstGeom prst="rect">
            <a:avLst/>
          </a:prstGeom>
          <a:solidFill>
            <a:srgbClr val="FFFFFF">
              <a:shade val="85000"/>
            </a:srgbClr>
          </a:solidFill>
          <a:ln w="88900" cap="sq">
            <a:solidFill>
              <a:schemeClr val="accent3">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Users\Кармазина.TBC\Desktop\Новая папка\2053973.jpg"/>
          <p:cNvPicPr>
            <a:picLocks noChangeAspect="1" noChangeArrowheads="1"/>
          </p:cNvPicPr>
          <p:nvPr/>
        </p:nvPicPr>
        <p:blipFill>
          <a:blip r:embed="rId6"/>
          <a:srcRect/>
          <a:stretch>
            <a:fillRect/>
          </a:stretch>
        </p:blipFill>
        <p:spPr bwMode="auto">
          <a:xfrm>
            <a:off x="1785918" y="357166"/>
            <a:ext cx="1253523" cy="1643074"/>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3075" name="Picture 3" descr="C:\Users\Кармазина.TBC\Desktop\Новая папка\e45f4db45.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214414" y="4714884"/>
            <a:ext cx="1310887" cy="1942055"/>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3076" name="Picture 4" descr="C:\Users\Кармазина.TBC\Desktop\Новая папка\1101741.jpg"/>
          <p:cNvPicPr>
            <a:picLocks noChangeAspect="1" noChangeArrowheads="1"/>
          </p:cNvPicPr>
          <p:nvPr/>
        </p:nvPicPr>
        <p:blipFill>
          <a:blip r:embed="rId8"/>
          <a:srcRect/>
          <a:stretch>
            <a:fillRect/>
          </a:stretch>
        </p:blipFill>
        <p:spPr bwMode="auto">
          <a:xfrm>
            <a:off x="6357950" y="2428868"/>
            <a:ext cx="1382563" cy="1852635"/>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12" name="TextBox 11"/>
          <p:cNvSpPr txBox="1"/>
          <p:nvPr/>
        </p:nvSpPr>
        <p:spPr>
          <a:xfrm>
            <a:off x="5857884" y="2000240"/>
            <a:ext cx="1785950" cy="276999"/>
          </a:xfrm>
          <a:prstGeom prst="rect">
            <a:avLst/>
          </a:prstGeom>
          <a:noFill/>
        </p:spPr>
        <p:txBody>
          <a:bodyPr wrap="square" rtlCol="0">
            <a:spAutoFit/>
          </a:bodyPr>
          <a:lstStyle/>
          <a:p>
            <a:r>
              <a:rPr lang="ru-RU" sz="1200" b="1" dirty="0" smtClean="0">
                <a:solidFill>
                  <a:schemeClr val="accent1">
                    <a:lumMod val="50000"/>
                  </a:schemeClr>
                </a:solidFill>
                <a:ea typeface="Calibri" pitchFamily="34" charset="0"/>
                <a:cs typeface="Times New Roman" pitchFamily="18" charset="0"/>
              </a:rPr>
              <a:t>А. Васнецов </a:t>
            </a:r>
            <a:r>
              <a:rPr lang="ru-RU" sz="1200" b="1" dirty="0" smtClean="0"/>
              <a:t>«Кама»</a:t>
            </a:r>
            <a:endParaRPr lang="ru-RU" sz="1200" b="1" dirty="0"/>
          </a:p>
        </p:txBody>
      </p:sp>
      <p:sp>
        <p:nvSpPr>
          <p:cNvPr id="13" name="TextBox 12"/>
          <p:cNvSpPr txBox="1"/>
          <p:nvPr/>
        </p:nvSpPr>
        <p:spPr>
          <a:xfrm>
            <a:off x="428596" y="4286256"/>
            <a:ext cx="2928958" cy="276999"/>
          </a:xfrm>
          <a:prstGeom prst="rect">
            <a:avLst/>
          </a:prstGeom>
          <a:noFill/>
        </p:spPr>
        <p:txBody>
          <a:bodyPr wrap="square" rtlCol="0">
            <a:spAutoFit/>
          </a:bodyPr>
          <a:lstStyle/>
          <a:p>
            <a:r>
              <a:rPr lang="ru-RU" sz="1200" b="1" dirty="0" smtClean="0">
                <a:solidFill>
                  <a:schemeClr val="accent1">
                    <a:lumMod val="50000"/>
                  </a:schemeClr>
                </a:solidFill>
                <a:ea typeface="Calibri" pitchFamily="34" charset="0"/>
                <a:cs typeface="Times New Roman" pitchFamily="18" charset="0"/>
              </a:rPr>
              <a:t>В.Серов «Октябрь. </a:t>
            </a:r>
            <a:r>
              <a:rPr lang="ru-RU" sz="1200" b="1" dirty="0" err="1" smtClean="0">
                <a:solidFill>
                  <a:schemeClr val="accent1">
                    <a:lumMod val="50000"/>
                  </a:schemeClr>
                </a:solidFill>
                <a:ea typeface="Calibri" pitchFamily="34" charset="0"/>
                <a:cs typeface="Times New Roman" pitchFamily="18" charset="0"/>
              </a:rPr>
              <a:t>Домотканово</a:t>
            </a:r>
            <a:r>
              <a:rPr lang="ru-RU" sz="1200" b="1" dirty="0" smtClean="0">
                <a:solidFill>
                  <a:schemeClr val="accent1">
                    <a:lumMod val="50000"/>
                  </a:schemeClr>
                </a:solidFill>
                <a:ea typeface="Calibri" pitchFamily="34" charset="0"/>
                <a:cs typeface="Times New Roman" pitchFamily="18" charset="0"/>
              </a:rPr>
              <a:t>» </a:t>
            </a:r>
            <a:endParaRPr lang="ru-RU" sz="1200" dirty="0"/>
          </a:p>
        </p:txBody>
      </p:sp>
      <p:sp>
        <p:nvSpPr>
          <p:cNvPr id="15" name="TextBox 14"/>
          <p:cNvSpPr txBox="1"/>
          <p:nvPr/>
        </p:nvSpPr>
        <p:spPr>
          <a:xfrm>
            <a:off x="6643702" y="6429396"/>
            <a:ext cx="2500298" cy="276999"/>
          </a:xfrm>
          <a:prstGeom prst="rect">
            <a:avLst/>
          </a:prstGeom>
          <a:noFill/>
        </p:spPr>
        <p:txBody>
          <a:bodyPr wrap="square" rtlCol="0">
            <a:spAutoFit/>
          </a:bodyPr>
          <a:lstStyle/>
          <a:p>
            <a:r>
              <a:rPr lang="ru-RU" sz="1200" b="1" dirty="0" smtClean="0">
                <a:solidFill>
                  <a:schemeClr val="accent1">
                    <a:lumMod val="50000"/>
                  </a:schemeClr>
                </a:solidFill>
                <a:ea typeface="Calibri" pitchFamily="34" charset="0"/>
                <a:cs typeface="Times New Roman" pitchFamily="18" charset="0"/>
              </a:rPr>
              <a:t>И. Левитан «У омута». </a:t>
            </a:r>
            <a:endParaRPr lang="ru-RU" sz="1200" b="1" dirty="0"/>
          </a:p>
        </p:txBody>
      </p:sp>
      <p:sp>
        <p:nvSpPr>
          <p:cNvPr id="15361" name="Rectangle 1"/>
          <p:cNvSpPr>
            <a:spLocks noChangeArrowheads="1"/>
          </p:cNvSpPr>
          <p:nvPr/>
        </p:nvSpPr>
        <p:spPr bwMode="auto">
          <a:xfrm>
            <a:off x="7786710" y="3500438"/>
            <a:ext cx="12144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Рачеева</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Е. П. Серов / Е. П.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Рачеева</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ОЛМА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Медиа</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Групп, 2009.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128 с. : ил.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(Галерея гениев).</a:t>
            </a:r>
            <a:endParaRPr kumimoji="0" lang="ru-RU" sz="800" i="0" u="none" strike="noStrike" cap="none" normalizeH="0" baseline="0" dirty="0" smtClean="0">
              <a:ln>
                <a:noFill/>
              </a:ln>
              <a:effectLst/>
              <a:latin typeface="Arial" pitchFamily="34" charset="0"/>
              <a:cs typeface="Arial" pitchFamily="34" charset="0"/>
            </a:endParaRPr>
          </a:p>
        </p:txBody>
      </p:sp>
      <p:sp>
        <p:nvSpPr>
          <p:cNvPr id="15362" name="Rectangle 2"/>
          <p:cNvSpPr>
            <a:spLocks noChangeArrowheads="1"/>
          </p:cNvSpPr>
          <p:nvPr/>
        </p:nvSpPr>
        <p:spPr bwMode="auto">
          <a:xfrm>
            <a:off x="357158" y="1000108"/>
            <a:ext cx="150019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Беспалова, Л. А.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Аполлинарий</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Михайлович Васнецов, 1856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1933 / Лидия Беспалова.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2-е изд.,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перераб</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и доп.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Искусство, 1983.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229 с. : ил.</a:t>
            </a:r>
            <a:endParaRPr kumimoji="0" lang="ru-RU" sz="800" i="0" u="none" strike="noStrike" cap="none" normalizeH="0" baseline="0" dirty="0" smtClean="0">
              <a:ln>
                <a:noFill/>
              </a:ln>
              <a:effectLst/>
              <a:latin typeface="Arial" pitchFamily="34" charset="0"/>
              <a:cs typeface="Arial" pitchFamily="34" charset="0"/>
            </a:endParaRPr>
          </a:p>
        </p:txBody>
      </p:sp>
      <p:sp>
        <p:nvSpPr>
          <p:cNvPr id="17" name="Прямоугольник 16"/>
          <p:cNvSpPr/>
          <p:nvPr/>
        </p:nvSpPr>
        <p:spPr>
          <a:xfrm>
            <a:off x="142844" y="5715016"/>
            <a:ext cx="1071570" cy="707886"/>
          </a:xfrm>
          <a:prstGeom prst="rect">
            <a:avLst/>
          </a:prstGeom>
        </p:spPr>
        <p:txBody>
          <a:bodyPr wrap="square">
            <a:spAutoFit/>
          </a:bodyPr>
          <a:lstStyle/>
          <a:p>
            <a:pPr lvl="0" fontAlgn="base">
              <a:spcBef>
                <a:spcPct val="0"/>
              </a:spcBef>
              <a:spcAft>
                <a:spcPct val="0"/>
              </a:spcAft>
            </a:pPr>
            <a:r>
              <a:rPr lang="ru-RU" sz="800" dirty="0" smtClean="0">
                <a:latin typeface="Times New Roman" pitchFamily="18" charset="0"/>
                <a:ea typeface="Calibri" pitchFamily="34" charset="0"/>
                <a:cs typeface="Times New Roman" pitchFamily="18" charset="0"/>
              </a:rPr>
              <a:t>Петров, В. Исаак Левитан / Владимир Петров. </a:t>
            </a:r>
            <a:r>
              <a:rPr lang="ru-RU" sz="800" dirty="0" smtClean="0">
                <a:ea typeface="Calibri" pitchFamily="34" charset="0"/>
                <a:cs typeface="Times New Roman" pitchFamily="18" charset="0"/>
              </a:rPr>
              <a:t>–</a:t>
            </a:r>
            <a:r>
              <a:rPr lang="ru-RU" sz="800" dirty="0" smtClean="0">
                <a:latin typeface="Times New Roman" pitchFamily="18" charset="0"/>
                <a:ea typeface="Calibri" pitchFamily="34" charset="0"/>
                <a:cs typeface="Times New Roman" pitchFamily="18" charset="0"/>
              </a:rPr>
              <a:t> Москва : Белый город, 2000. </a:t>
            </a:r>
            <a:r>
              <a:rPr lang="ru-RU" sz="800" dirty="0" smtClean="0">
                <a:ea typeface="Calibri" pitchFamily="34" charset="0"/>
                <a:cs typeface="Times New Roman" pitchFamily="18" charset="0"/>
              </a:rPr>
              <a:t>–</a:t>
            </a:r>
            <a:r>
              <a:rPr lang="ru-RU" sz="800" dirty="0" smtClean="0">
                <a:latin typeface="Times New Roman" pitchFamily="18" charset="0"/>
                <a:ea typeface="Calibri" pitchFamily="34" charset="0"/>
                <a:cs typeface="Times New Roman" pitchFamily="18" charset="0"/>
              </a:rPr>
              <a:t> 64 с. ил.</a:t>
            </a:r>
            <a:endParaRPr lang="ru-RU" sz="800" dirty="0" smtClean="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Кармазина.TBC.000\Рабочий стол\экология\Новая папка\201207050900430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8964488" cy="6858000"/>
          </a:xfrm>
          <a:prstGeom prst="rect">
            <a:avLst/>
          </a:prstGeom>
          <a:noFill/>
        </p:spPr>
      </p:pic>
      <p:sp>
        <p:nvSpPr>
          <p:cNvPr id="3" name="Скругленный прямоугольник 2"/>
          <p:cNvSpPr/>
          <p:nvPr/>
        </p:nvSpPr>
        <p:spPr>
          <a:xfrm>
            <a:off x="395536" y="260648"/>
            <a:ext cx="6624736" cy="864096"/>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3" name="Rectangle 1"/>
          <p:cNvSpPr>
            <a:spLocks noChangeArrowheads="1"/>
          </p:cNvSpPr>
          <p:nvPr/>
        </p:nvSpPr>
        <p:spPr bwMode="auto">
          <a:xfrm>
            <a:off x="467544" y="378822"/>
            <a:ext cx="64807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ea typeface="Calibri" pitchFamily="34" charset="0"/>
                <a:cs typeface="Times New Roman" pitchFamily="18" charset="0"/>
              </a:rPr>
              <a:t>Музыка, в силу своей универсальности, живет не только в человеке, но и в природе, оживляя её: недаром мы видим «музыкальные картины», слышим музыкальную речь, музыку природы чувствуем, «наполняем музыкой сердца». </a:t>
            </a:r>
            <a:endParaRPr kumimoji="0" lang="ru-RU" sz="1200" b="1" i="0" u="none" strike="noStrike" cap="none" normalizeH="0" baseline="0" dirty="0" smtClean="0">
              <a:ln>
                <a:noFill/>
              </a:ln>
              <a:solidFill>
                <a:schemeClr val="accent3">
                  <a:lumMod val="50000"/>
                </a:schemeClr>
              </a:solidFill>
              <a:effectLst/>
            </a:endParaRPr>
          </a:p>
        </p:txBody>
      </p:sp>
      <p:pic>
        <p:nvPicPr>
          <p:cNvPr id="3074" name="Picture 2" descr="C:\Documents and Settings\Кармазина.TBC.000\Рабочий стол\Новая папка (2)\modest_petrovich_musorgskij_rassvet_na_moskve_reke_iz_operi_havanshin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568" y="1340768"/>
            <a:ext cx="2821150" cy="1944216"/>
          </a:xfrm>
          <a:prstGeom prst="rect">
            <a:avLst/>
          </a:prstGeom>
          <a:noFill/>
          <a:ln>
            <a:solidFill>
              <a:schemeClr val="bg1">
                <a:lumMod val="50000"/>
              </a:schemeClr>
            </a:solidFill>
          </a:ln>
          <a:effectLst>
            <a:outerShdw blurRad="76200" dir="18900000" sy="23000" kx="-1200000" algn="bl" rotWithShape="0">
              <a:prstClr val="black">
                <a:alpha val="20000"/>
              </a:prstClr>
            </a:outerShdw>
          </a:effectLst>
        </p:spPr>
      </p:pic>
      <p:sp>
        <p:nvSpPr>
          <p:cNvPr id="3075" name="Rectangle 3"/>
          <p:cNvSpPr>
            <a:spLocks noChangeArrowheads="1"/>
          </p:cNvSpPr>
          <p:nvPr/>
        </p:nvSpPr>
        <p:spPr bwMode="auto">
          <a:xfrm>
            <a:off x="4355976" y="1412776"/>
            <a:ext cx="439248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sng" strike="noStrike" cap="none" normalizeH="0" baseline="0" dirty="0" smtClean="0">
                <a:ln>
                  <a:noFill/>
                </a:ln>
                <a:solidFill>
                  <a:schemeClr val="accent2">
                    <a:lumMod val="50000"/>
                  </a:schemeClr>
                </a:solidFill>
                <a:effectLst/>
                <a:ea typeface="Calibri" pitchFamily="34" charset="0"/>
                <a:cs typeface="Times New Roman" pitchFamily="18" charset="0"/>
              </a:rPr>
              <a:t>М.П. Мусоргский «Рассвет на Москве-реке».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В этом произведении передано пробуждение русской природы, звучание утра во всех нюансах. Природа пробуждается с перекличкой петухов, она полна утренних  звуков. Кажется, ничего не может нарушить размеренного течения времени. Но…вдруг мы слышим отдаленные гулкие удары колокола, редкие, но очень значимые. Они звучат диссонансом ко всей мелодической линии утра. Каким же будет новый день? Спокойным или чувствуется тревога, приближение зловещих событий на фоне торжественно – спокойного, красивого разворачивающегося утра. «Рассвет на Москве-реке» - это вступление к опере «</a:t>
            </a:r>
            <a:r>
              <a:rPr kumimoji="0" lang="ru-RU" sz="1200" b="1" i="0" u="none" strike="noStrike" cap="none" normalizeH="0" baseline="0" dirty="0" err="1" smtClean="0">
                <a:ln>
                  <a:noFill/>
                </a:ln>
                <a:solidFill>
                  <a:schemeClr val="accent2">
                    <a:lumMod val="50000"/>
                  </a:schemeClr>
                </a:solidFill>
                <a:effectLst/>
                <a:ea typeface="Calibri" pitchFamily="34" charset="0"/>
                <a:cs typeface="Times New Roman" pitchFamily="18" charset="0"/>
              </a:rPr>
              <a:t>Хованщина</a:t>
            </a: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 полной событий, драматизма и острой борьбы. </a:t>
            </a:r>
            <a:endParaRPr kumimoji="0" lang="ru-RU" sz="1200" b="1" i="0" u="none" strike="noStrike" cap="none" normalizeH="0" baseline="0" dirty="0" smtClean="0">
              <a:ln>
                <a:noFill/>
              </a:ln>
              <a:solidFill>
                <a:schemeClr val="accent2">
                  <a:lumMod val="50000"/>
                </a:schemeClr>
              </a:solidFill>
              <a:effectLst/>
            </a:endParaRPr>
          </a:p>
        </p:txBody>
      </p:sp>
      <p:pic>
        <p:nvPicPr>
          <p:cNvPr id="2051" name="Picture 3" descr="C:\Documents and Settings\Кармазина.TBC.000\Рабочий стол\картинки к вирт выставке\3058.jpg"/>
          <p:cNvPicPr>
            <a:picLocks noGrp="1" noChangeAspect="1" noChangeArrowheads="1"/>
          </p:cNvPicPr>
          <p:nvPr>
            <p:ph sz="half" idx="4294967295"/>
          </p:nvPr>
        </p:nvPicPr>
        <p:blipFill>
          <a:blip r:embed="rId4" cstate="print"/>
          <a:srcRect/>
          <a:stretch>
            <a:fillRect/>
          </a:stretch>
        </p:blipFill>
        <p:spPr bwMode="auto">
          <a:xfrm>
            <a:off x="395536" y="3645024"/>
            <a:ext cx="1377496" cy="2127434"/>
          </a:xfrm>
          <a:prstGeom prst="rect">
            <a:avLst/>
          </a:prstGeom>
          <a:noFill/>
          <a:ln>
            <a:solidFill>
              <a:schemeClr val="tx1">
                <a:lumMod val="95000"/>
                <a:lumOff val="5000"/>
              </a:schemeClr>
            </a:solidFill>
          </a:ln>
          <a:effectLst>
            <a:outerShdw blurRad="50800" dist="38100" algn="l" rotWithShape="0">
              <a:prstClr val="black">
                <a:alpha val="40000"/>
              </a:prstClr>
            </a:outerShdw>
          </a:effectLst>
        </p:spPr>
      </p:pic>
      <p:pic>
        <p:nvPicPr>
          <p:cNvPr id="2052" name="Picture 4" descr="C:\Documents and Settings\Кармазина.TBC.000\Рабочий стол\картинки к вирт выставке\w200-stretch-58cd4c25.jpg"/>
          <p:cNvPicPr>
            <a:picLocks noChangeAspect="1" noChangeArrowheads="1"/>
          </p:cNvPicPr>
          <p:nvPr/>
        </p:nvPicPr>
        <p:blipFill>
          <a:blip r:embed="rId5" cstate="print"/>
          <a:srcRect/>
          <a:stretch>
            <a:fillRect/>
          </a:stretch>
        </p:blipFill>
        <p:spPr bwMode="auto">
          <a:xfrm>
            <a:off x="2843808" y="3429000"/>
            <a:ext cx="1273611" cy="187220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16385" name="Rectangle 1"/>
          <p:cNvSpPr>
            <a:spLocks noChangeArrowheads="1"/>
          </p:cNvSpPr>
          <p:nvPr/>
        </p:nvSpPr>
        <p:spPr bwMode="auto">
          <a:xfrm>
            <a:off x="2357422" y="5429264"/>
            <a:ext cx="23774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Балашша</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Путеводитель по операм. В 4 кн. Кн. 3. Русская и советская опера /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Имре</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Балашша</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Дердь</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Шандор</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Гал</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[пер. с венг. Е.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Габор</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др.].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Советский спорт, 1993.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176 с.  </a:t>
            </a:r>
            <a:endParaRPr kumimoji="0" lang="ru-RU" sz="800" i="0" u="none" strike="noStrike" cap="none" normalizeH="0" baseline="0" dirty="0" smtClean="0">
              <a:ln>
                <a:noFill/>
              </a:ln>
              <a:solidFill>
                <a:schemeClr val="tx1"/>
              </a:solidFill>
              <a:effectLst/>
              <a:latin typeface="Arial" pitchFamily="34" charset="0"/>
            </a:endParaRPr>
          </a:p>
        </p:txBody>
      </p:sp>
      <p:sp>
        <p:nvSpPr>
          <p:cNvPr id="16386" name="Rectangle 2"/>
          <p:cNvSpPr>
            <a:spLocks noChangeArrowheads="1"/>
          </p:cNvSpPr>
          <p:nvPr/>
        </p:nvSpPr>
        <p:spPr bwMode="auto">
          <a:xfrm>
            <a:off x="251520" y="5874514"/>
            <a:ext cx="20162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Федякин, С. Мусоргский / Сергей Федякин.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Молодая гвардия, 2009.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558 с. : ил.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(Жизнь замечательных людей).</a:t>
            </a:r>
            <a:endParaRPr kumimoji="0" lang="ru-RU" sz="800" i="0" u="none" strike="noStrike" cap="none" normalizeH="0" baseline="0" dirty="0" smtClean="0">
              <a:ln>
                <a:noFill/>
              </a:ln>
              <a:solidFill>
                <a:schemeClr val="tx1"/>
              </a:solidFill>
              <a:effectLst/>
              <a:latin typeface="Arial" pitchFamily="34" charset="0"/>
            </a:endParaRPr>
          </a:p>
        </p:txBody>
      </p:sp>
      <p:pic>
        <p:nvPicPr>
          <p:cNvPr id="1026" name="Picture 2" descr="C:\Documents and Settings\Кармазина.TBC.000\Рабочий стол\Новая папка\335bf90570827866f00bfe4aebf36b4c24fe2a90.jpeg"/>
          <p:cNvPicPr>
            <a:picLocks noChangeAspect="1" noChangeArrowheads="1"/>
          </p:cNvPicPr>
          <p:nvPr/>
        </p:nvPicPr>
        <p:blipFill>
          <a:blip r:embed="rId6" cstate="print"/>
          <a:srcRect/>
          <a:stretch>
            <a:fillRect/>
          </a:stretch>
        </p:blipFill>
        <p:spPr bwMode="auto">
          <a:xfrm>
            <a:off x="5286380" y="4357694"/>
            <a:ext cx="1357322" cy="2005820"/>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14337" name="Rectangle 1"/>
          <p:cNvSpPr>
            <a:spLocks noChangeArrowheads="1"/>
          </p:cNvSpPr>
          <p:nvPr/>
        </p:nvSpPr>
        <p:spPr bwMode="auto">
          <a:xfrm>
            <a:off x="6715140" y="5286388"/>
            <a:ext cx="21431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Яковлев, В. Мусоргский и его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Хованщина</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 Русские композиторы / Василий Яковлев ; [ред.-сост. т. 2 и авт. примеч. Е. Гордеева, Т. Соколова] .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Советский композитор, 1971.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С.141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150.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(Избранные труды о музыке ; т. 2).</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ome\Desktop\Новая папка\56b465278dc8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835696" y="0"/>
            <a:ext cx="4032448" cy="461665"/>
          </a:xfrm>
          <a:prstGeom prst="rect">
            <a:avLst/>
          </a:prstGeom>
          <a:noFill/>
        </p:spPr>
        <p:txBody>
          <a:bodyPr wrap="square" rtlCol="0">
            <a:spAutoFit/>
          </a:bodyPr>
          <a:lstStyle/>
          <a:p>
            <a:pPr algn="ctr"/>
            <a:r>
              <a:rPr lang="ru-RU" sz="2400" b="1" dirty="0" smtClean="0">
                <a:solidFill>
                  <a:schemeClr val="accent2">
                    <a:lumMod val="50000"/>
                  </a:schemeClr>
                </a:solidFill>
              </a:rPr>
              <a:t>Страница 3.</a:t>
            </a:r>
            <a:endParaRPr lang="ru-RU" sz="2400" b="1" dirty="0">
              <a:solidFill>
                <a:schemeClr val="accent2">
                  <a:lumMod val="50000"/>
                </a:schemeClr>
              </a:solidFill>
            </a:endParaRPr>
          </a:p>
        </p:txBody>
      </p:sp>
      <p:sp>
        <p:nvSpPr>
          <p:cNvPr id="4" name="TextBox 3"/>
          <p:cNvSpPr txBox="1"/>
          <p:nvPr/>
        </p:nvSpPr>
        <p:spPr>
          <a:xfrm>
            <a:off x="2285984" y="428604"/>
            <a:ext cx="5400600" cy="707886"/>
          </a:xfrm>
          <a:prstGeom prst="rect">
            <a:avLst/>
          </a:prstGeom>
          <a:noFill/>
        </p:spPr>
        <p:txBody>
          <a:bodyPr wrap="square" rtlCol="0">
            <a:spAutoFit/>
          </a:bodyPr>
          <a:lstStyle/>
          <a:p>
            <a:r>
              <a:rPr lang="ru-RU" sz="4000" b="1" u="sng" dirty="0" smtClean="0">
                <a:solidFill>
                  <a:schemeClr val="bg1"/>
                </a:solidFill>
                <a:effectLst>
                  <a:outerShdw blurRad="38100" dist="38100" dir="2700000" algn="tl">
                    <a:srgbClr val="000000">
                      <a:alpha val="43137"/>
                    </a:srgbClr>
                  </a:outerShdw>
                </a:effectLst>
                <a:latin typeface="Academy" pitchFamily="2" charset="0"/>
              </a:rPr>
              <a:t>Варварство</a:t>
            </a:r>
            <a:endParaRPr lang="ru-RU" sz="4000" b="1" u="sng" dirty="0">
              <a:solidFill>
                <a:schemeClr val="bg1"/>
              </a:solidFill>
              <a:effectLst>
                <a:outerShdw blurRad="38100" dist="38100" dir="2700000" algn="tl">
                  <a:srgbClr val="000000">
                    <a:alpha val="43137"/>
                  </a:srgbClr>
                </a:outerShdw>
              </a:effectLst>
              <a:latin typeface="Academy" pitchFamily="2" charset="0"/>
            </a:endParaRPr>
          </a:p>
        </p:txBody>
      </p:sp>
      <p:sp>
        <p:nvSpPr>
          <p:cNvPr id="5" name="Прямоугольная выноска 4"/>
          <p:cNvSpPr/>
          <p:nvPr/>
        </p:nvSpPr>
        <p:spPr>
          <a:xfrm>
            <a:off x="683568" y="1340768"/>
            <a:ext cx="2448272" cy="1659604"/>
          </a:xfrm>
          <a:prstGeom prst="wedgeRectCallout">
            <a:avLst/>
          </a:prstGeom>
          <a:solidFill>
            <a:schemeClr val="accent3">
              <a:lumMod val="20000"/>
              <a:lumOff val="8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9" name="Rectangle 1"/>
          <p:cNvSpPr>
            <a:spLocks noChangeArrowheads="1"/>
          </p:cNvSpPr>
          <p:nvPr/>
        </p:nvSpPr>
        <p:spPr bwMode="auto">
          <a:xfrm>
            <a:off x="785786" y="1357298"/>
            <a:ext cx="860444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Птицы, рыбы и звери</a:t>
            </a:r>
            <a:endParaRPr kumimoji="0" lang="ru-RU" sz="1200" b="1" i="0" u="none" strike="noStrike" cap="none" normalizeH="0" baseline="0" dirty="0" smtClean="0">
              <a:ln>
                <a:noFill/>
              </a:ln>
              <a:solidFill>
                <a:schemeClr val="accent2">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В души</a:t>
            </a:r>
            <a:r>
              <a:rPr kumimoji="0" lang="ru-RU" sz="1200" b="1" i="0" u="none" strike="noStrike" cap="none" normalizeH="0" dirty="0" smtClean="0">
                <a:ln>
                  <a:noFill/>
                </a:ln>
                <a:solidFill>
                  <a:schemeClr val="accent2">
                    <a:lumMod val="50000"/>
                  </a:schemeClr>
                </a:solidFill>
                <a:effectLst/>
                <a:ea typeface="Calibri" pitchFamily="34" charset="0"/>
                <a:cs typeface="Times New Roman" pitchFamily="18" charset="0"/>
              </a:rPr>
              <a:t> людям смотрят</a:t>
            </a: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ru-RU" sz="1200" b="1" dirty="0" smtClean="0">
                <a:solidFill>
                  <a:schemeClr val="accent2">
                    <a:lumMod val="50000"/>
                  </a:schemeClr>
                </a:solidFill>
                <a:cs typeface="Times New Roman" pitchFamily="18" charset="0"/>
              </a:rPr>
              <a:t>Вы их жалейте, люди,</a:t>
            </a:r>
            <a:endParaRPr kumimoji="0" lang="ru-RU" sz="1200" b="1" i="0" u="none" strike="noStrike" cap="none" normalizeH="0" baseline="0" dirty="0" smtClean="0">
              <a:ln>
                <a:noFill/>
              </a:ln>
              <a:solidFill>
                <a:schemeClr val="accent2">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Не убивайте зря, </a:t>
            </a:r>
            <a:endParaRPr kumimoji="0" lang="ru-RU" sz="1200" b="1" i="0" u="none" strike="noStrike" cap="none" normalizeH="0" baseline="0" dirty="0" smtClean="0">
              <a:ln>
                <a:noFill/>
              </a:ln>
              <a:solidFill>
                <a:schemeClr val="accent2">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Ведь небо без птиц – не небо!</a:t>
            </a:r>
            <a:endParaRPr kumimoji="0" lang="ru-RU" sz="1200" b="1" i="0" u="none" strike="noStrike" cap="none" normalizeH="0" baseline="0" dirty="0" smtClean="0">
              <a:ln>
                <a:noFill/>
              </a:ln>
              <a:solidFill>
                <a:schemeClr val="accent2">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А море без рыб – не море!</a:t>
            </a:r>
            <a:endParaRPr kumimoji="0" lang="ru-RU" sz="1200" b="1" i="0" u="none" strike="noStrike" cap="none" normalizeH="0" baseline="0" dirty="0" smtClean="0">
              <a:ln>
                <a:noFill/>
              </a:ln>
              <a:solidFill>
                <a:schemeClr val="accent2">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И земля без зверей – не земля!</a:t>
            </a:r>
          </a:p>
          <a:p>
            <a:pPr marL="0" marR="0" lvl="0" indent="0" algn="l" defTabSz="914400" rtl="0" eaLnBrk="0" fontAlgn="base" latinLnBrk="0" hangingPunct="0">
              <a:lnSpc>
                <a:spcPct val="100000"/>
              </a:lnSpc>
              <a:spcBef>
                <a:spcPct val="0"/>
              </a:spcBef>
              <a:spcAft>
                <a:spcPct val="0"/>
              </a:spcAft>
              <a:buClrTx/>
              <a:buSzTx/>
              <a:buFontTx/>
              <a:buNone/>
              <a:tabLst/>
            </a:pPr>
            <a:r>
              <a:rPr lang="ru-RU" sz="1200" b="1" dirty="0" smtClean="0">
                <a:solidFill>
                  <a:schemeClr val="accent2">
                    <a:lumMod val="50000"/>
                  </a:schemeClr>
                </a:solidFill>
                <a:ea typeface="Calibri" pitchFamily="34" charset="0"/>
                <a:cs typeface="Times New Roman" pitchFamily="18" charset="0"/>
              </a:rPr>
              <a:t>                </a:t>
            </a: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Р. Рождественский</a:t>
            </a:r>
            <a:r>
              <a:rPr kumimoji="0" lang="ru-RU" sz="1200" b="1" i="0" u="none" strike="noStrike" cap="none" normalizeH="0" baseline="0" dirty="0" smtClean="0">
                <a:ln>
                  <a:noFill/>
                </a:ln>
                <a:solidFill>
                  <a:schemeClr val="accent2">
                    <a:lumMod val="50000"/>
                  </a:schemeClr>
                </a:solidFill>
                <a:effectLst/>
              </a:rPr>
              <a:t> </a:t>
            </a:r>
          </a:p>
        </p:txBody>
      </p:sp>
      <p:sp>
        <p:nvSpPr>
          <p:cNvPr id="9" name="Прямоугольная выноска 8"/>
          <p:cNvSpPr/>
          <p:nvPr/>
        </p:nvSpPr>
        <p:spPr>
          <a:xfrm>
            <a:off x="3851920" y="1340768"/>
            <a:ext cx="2664296" cy="720080"/>
          </a:xfrm>
          <a:prstGeom prst="wedgeRectCallout">
            <a:avLst/>
          </a:prstGeom>
          <a:solidFill>
            <a:schemeClr val="accent3">
              <a:lumMod val="20000"/>
              <a:lumOff val="8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1" name="Rectangle 3"/>
          <p:cNvSpPr>
            <a:spLocks noChangeArrowheads="1"/>
          </p:cNvSpPr>
          <p:nvPr/>
        </p:nvSpPr>
        <p:spPr bwMode="auto">
          <a:xfrm>
            <a:off x="3779912" y="1340768"/>
            <a:ext cx="28083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Все меньше – окружающей природы.</a:t>
            </a:r>
            <a:endParaRPr kumimoji="0" lang="ru-RU" sz="1200" b="1" i="0" u="none" strike="noStrike" cap="none" normalizeH="0" baseline="0" dirty="0" smtClean="0">
              <a:ln>
                <a:noFill/>
              </a:ln>
              <a:solidFill>
                <a:schemeClr val="accent2">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Все больше – окружающей среды.</a:t>
            </a:r>
          </a:p>
          <a:p>
            <a:pPr marL="0" marR="0" lvl="0" indent="0" algn="ctr" defTabSz="914400" rtl="0" eaLnBrk="0" fontAlgn="base" latinLnBrk="0" hangingPunct="0">
              <a:lnSpc>
                <a:spcPct val="100000"/>
              </a:lnSpc>
              <a:spcBef>
                <a:spcPct val="0"/>
              </a:spcBef>
              <a:spcAft>
                <a:spcPct val="0"/>
              </a:spcAft>
              <a:buClrTx/>
              <a:buSzTx/>
              <a:buFontTx/>
              <a:buNone/>
              <a:tabLst/>
            </a:pPr>
            <a:r>
              <a:rPr lang="ru-RU" sz="1200" b="1" dirty="0" smtClean="0">
                <a:solidFill>
                  <a:schemeClr val="accent2">
                    <a:lumMod val="50000"/>
                  </a:schemeClr>
                </a:solidFill>
                <a:cs typeface="Times New Roman" pitchFamily="18" charset="0"/>
              </a:rPr>
              <a:t>                     Р.Рождественский</a:t>
            </a:r>
            <a:endParaRPr kumimoji="0" lang="ru-RU" sz="1200" b="1" i="0" u="none" strike="noStrike" cap="none" normalizeH="0" baseline="0" dirty="0" smtClean="0">
              <a:ln>
                <a:noFill/>
              </a:ln>
              <a:solidFill>
                <a:schemeClr val="accent2">
                  <a:lumMod val="50000"/>
                </a:schemeClr>
              </a:solidFill>
              <a:effectLst/>
            </a:endParaRPr>
          </a:p>
        </p:txBody>
      </p:sp>
      <p:pic>
        <p:nvPicPr>
          <p:cNvPr id="1026" name="Picture 2" descr="C:\Documents and Settings\Кармазина.TBC.000\Рабочий стол\Новая папка\6B2NBRD5Bke6dfytF8RF.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1472" y="3286124"/>
            <a:ext cx="1418422" cy="2088232"/>
          </a:xfrm>
          <a:prstGeom prst="rect">
            <a:avLst/>
          </a:prstGeom>
          <a:noFill/>
          <a:ln>
            <a:solidFill>
              <a:schemeClr val="tx2">
                <a:lumMod val="50000"/>
              </a:schemeClr>
            </a:solidFill>
          </a:ln>
          <a:effectLst>
            <a:outerShdw blurRad="50800" dist="38100" algn="l" rotWithShape="0">
              <a:prstClr val="black">
                <a:alpha val="40000"/>
              </a:prstClr>
            </a:outerShdw>
          </a:effectLst>
        </p:spPr>
      </p:pic>
      <p:pic>
        <p:nvPicPr>
          <p:cNvPr id="1027" name="Picture 3" descr="C:\Documents and Settings\Кармазина.TBC.000\Рабочий стол\Новая папка\98716.gif"/>
          <p:cNvPicPr>
            <a:picLocks noChangeAspect="1" noChangeArrowheads="1"/>
          </p:cNvPicPr>
          <p:nvPr/>
        </p:nvPicPr>
        <p:blipFill>
          <a:blip r:embed="rId4" cstate="print">
            <a:extLst>
              <a:ext uri="{28A0092B-C50C-407E-A947-70E740481C1C}">
                <a14:useLocalDpi xmlns:a14="http://schemas.microsoft.com/office/drawing/2010/main"/>
              </a:ext>
            </a:extLst>
          </a:blip>
          <a:srcRect l="9947" t="3549"/>
          <a:stretch>
            <a:fillRect/>
          </a:stretch>
        </p:blipFill>
        <p:spPr bwMode="auto">
          <a:xfrm>
            <a:off x="4071934" y="4214818"/>
            <a:ext cx="1247411" cy="1872208"/>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
        <p:nvSpPr>
          <p:cNvPr id="12" name="Скругленный прямоугольник 11"/>
          <p:cNvSpPr/>
          <p:nvPr/>
        </p:nvSpPr>
        <p:spPr>
          <a:xfrm>
            <a:off x="107504" y="5517232"/>
            <a:ext cx="3744416" cy="1152128"/>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dirty="0">
              <a:solidFill>
                <a:schemeClr val="tx1"/>
              </a:solidFill>
            </a:endParaRPr>
          </a:p>
        </p:txBody>
      </p:sp>
      <p:sp>
        <p:nvSpPr>
          <p:cNvPr id="14" name="Скругленный прямоугольник 13"/>
          <p:cNvSpPr/>
          <p:nvPr/>
        </p:nvSpPr>
        <p:spPr>
          <a:xfrm>
            <a:off x="5429256" y="5214950"/>
            <a:ext cx="3456384" cy="1080120"/>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latin typeface="Times New Roman" pitchFamily="18" charset="0"/>
                <a:cs typeface="Times New Roman" pitchFamily="18" charset="0"/>
              </a:rPr>
              <a:t>Книга состоит из серии публицистических очерков по наиболее  важным  экологическим проблемам  нашей страны.  Обсуждаются социальные механизмы противодействия экологически необоснованным народнохозяйственным проектам. Даются прогнозы по  природопользованию</a:t>
            </a:r>
            <a:r>
              <a:rPr lang="ru-RU" dirty="0" smtClean="0">
                <a:solidFill>
                  <a:schemeClr val="tx2">
                    <a:lumMod val="50000"/>
                  </a:schemeClr>
                </a:solidFill>
                <a:latin typeface="Times New Roman" pitchFamily="18" charset="0"/>
                <a:cs typeface="Times New Roman" pitchFamily="18" charset="0"/>
              </a:rPr>
              <a:t>. </a:t>
            </a:r>
            <a:endParaRPr lang="ru-RU" dirty="0">
              <a:solidFill>
                <a:schemeClr val="tx2">
                  <a:lumMod val="50000"/>
                </a:schemeClr>
              </a:solidFill>
              <a:latin typeface="Times New Roman" pitchFamily="18" charset="0"/>
              <a:cs typeface="Times New Roman" pitchFamily="18" charset="0"/>
            </a:endParaRPr>
          </a:p>
        </p:txBody>
      </p:sp>
      <p:sp>
        <p:nvSpPr>
          <p:cNvPr id="13313" name="Rectangle 1"/>
          <p:cNvSpPr>
            <a:spLocks noChangeArrowheads="1"/>
          </p:cNvSpPr>
          <p:nvPr/>
        </p:nvSpPr>
        <p:spPr bwMode="auto">
          <a:xfrm>
            <a:off x="107504" y="5538137"/>
            <a:ext cx="374441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Наша цивилизация вступила в решительный конфликт  с  природой. Почему? Что происходит с духовным миром людей и окружающей средой? Грозит ли нам климатическая или экологическая катастрофа? Можно ли её избежать? Когда грянет апокалипсис? Вот некоторые из тех вопросов, которые ставит автор.</a:t>
            </a:r>
            <a:endParaRPr kumimoji="0" lang="ru-RU" sz="1000" i="0" u="none" strike="noStrike" cap="none" normalizeH="0" baseline="0" dirty="0" smtClean="0">
              <a:ln>
                <a:noFill/>
              </a:ln>
              <a:solidFill>
                <a:schemeClr val="tx2">
                  <a:lumMod val="50000"/>
                </a:schemeClr>
              </a:solidFill>
              <a:effectLst/>
              <a:latin typeface="Arial" pitchFamily="34" charset="0"/>
            </a:endParaRPr>
          </a:p>
        </p:txBody>
      </p:sp>
      <p:sp>
        <p:nvSpPr>
          <p:cNvPr id="6" name="Rectangle 1"/>
          <p:cNvSpPr>
            <a:spLocks noChangeArrowheads="1"/>
          </p:cNvSpPr>
          <p:nvPr/>
        </p:nvSpPr>
        <p:spPr bwMode="auto">
          <a:xfrm>
            <a:off x="5572132" y="4429132"/>
            <a:ext cx="200026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Яншин, А. Л. Уроки экологических просчетов / Александр Яншин, Аркадий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Мелуа</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Мысль, 1991.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429 с. : ил.</a:t>
            </a:r>
            <a:endParaRPr kumimoji="0" lang="ru-RU" sz="800" i="0" u="none" strike="noStrike" cap="none" normalizeH="0" baseline="0" dirty="0" smtClean="0">
              <a:ln>
                <a:noFill/>
              </a:ln>
              <a:effectLst/>
              <a:latin typeface="Arial" pitchFamily="34" charset="0"/>
            </a:endParaRPr>
          </a:p>
        </p:txBody>
      </p:sp>
      <p:sp>
        <p:nvSpPr>
          <p:cNvPr id="13314" name="Rectangle 2"/>
          <p:cNvSpPr>
            <a:spLocks noChangeArrowheads="1"/>
          </p:cNvSpPr>
          <p:nvPr/>
        </p:nvSpPr>
        <p:spPr bwMode="auto">
          <a:xfrm>
            <a:off x="2000232" y="4357694"/>
            <a:ext cx="15121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Баландин</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Р.К. Цивилизация против природы. Что происходит с погодой и климатом ? / Рудольф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Баландин</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Вече, 2004.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384 с. : ил.</a:t>
            </a:r>
            <a:endParaRPr kumimoji="0" lang="ru-RU" sz="800" i="0" u="none" strike="noStrike" cap="none" normalizeH="0" baseline="0" dirty="0" smtClean="0">
              <a:ln>
                <a:noFill/>
              </a:ln>
              <a:effectLst/>
              <a:latin typeface="Arial" pitchFamily="34" charset="0"/>
            </a:endParaRPr>
          </a:p>
        </p:txBody>
      </p:sp>
      <p:sp>
        <p:nvSpPr>
          <p:cNvPr id="16" name="Прямоугольник 15"/>
          <p:cNvSpPr/>
          <p:nvPr/>
        </p:nvSpPr>
        <p:spPr>
          <a:xfrm>
            <a:off x="3500430" y="2285992"/>
            <a:ext cx="5286412" cy="1815882"/>
          </a:xfrm>
          <a:prstGeom prst="rect">
            <a:avLst/>
          </a:prstGeom>
        </p:spPr>
        <p:txBody>
          <a:bodyPr wrap="square">
            <a:spAutoFit/>
          </a:bodyPr>
          <a:lstStyle/>
          <a:p>
            <a:pPr algn="just"/>
            <a:r>
              <a:rPr lang="ru-RU" sz="1400" b="1" dirty="0" smtClean="0">
                <a:solidFill>
                  <a:schemeClr val="accent1">
                    <a:lumMod val="50000"/>
                  </a:schemeClr>
                </a:solidFill>
              </a:rPr>
              <a:t>                         За последние десятилетия на Земле произошло много катастроф, основным фактором которых стала деятельность человека. Взрывы атомных станций, аварии нефтяных танкеров в океанах, вырубка лесов, уничтожение растений и животных, загрязнение воздуха и воды выбросами заводов и выхлопами автомобилей и т.д... Страшно представить, что за короткий промежуток времени человек натворил столько бед на Земле.</a:t>
            </a:r>
            <a:endParaRPr lang="ru-RU"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ome\Desktop\Новая папка\56b465278dc89.jpg"/>
          <p:cNvPicPr>
            <a:picLocks noChangeAspect="1" noChangeArrowheads="1"/>
          </p:cNvPicPr>
          <p:nvPr/>
        </p:nvPicPr>
        <p:blipFill>
          <a:blip r:embed="rId2" cstate="print"/>
          <a:srcRect/>
          <a:stretch>
            <a:fillRect/>
          </a:stretch>
        </p:blipFill>
        <p:spPr bwMode="auto">
          <a:xfrm>
            <a:off x="0" y="4214"/>
            <a:ext cx="9144000" cy="6853786"/>
          </a:xfrm>
          <a:prstGeom prst="rect">
            <a:avLst/>
          </a:prstGeom>
          <a:noFill/>
          <a:ln>
            <a:solidFill>
              <a:srgbClr val="107A1D"/>
            </a:solidFill>
          </a:ln>
          <a:effectLst>
            <a:outerShdw blurRad="50800" dist="38100" dir="2700000" algn="tl" rotWithShape="0">
              <a:prstClr val="black">
                <a:alpha val="40000"/>
              </a:prstClr>
            </a:outerShdw>
          </a:effectLst>
        </p:spPr>
      </p:pic>
      <p:sp>
        <p:nvSpPr>
          <p:cNvPr id="3" name="TextBox 2"/>
          <p:cNvSpPr txBox="1"/>
          <p:nvPr/>
        </p:nvSpPr>
        <p:spPr>
          <a:xfrm>
            <a:off x="428596" y="1214422"/>
            <a:ext cx="8280920" cy="5539978"/>
          </a:xfrm>
          <a:prstGeom prst="rect">
            <a:avLst/>
          </a:prstGeom>
          <a:noFill/>
        </p:spPr>
        <p:txBody>
          <a:bodyPr wrap="square" rtlCol="0">
            <a:spAutoFit/>
          </a:bodyPr>
          <a:lstStyle/>
          <a:p>
            <a:r>
              <a:rPr lang="ru-RU" dirty="0" smtClean="0"/>
              <a:t>                                           </a:t>
            </a:r>
          </a:p>
          <a:p>
            <a:pPr algn="ctr"/>
            <a:r>
              <a:rPr lang="ru-RU" dirty="0" smtClean="0"/>
              <a:t> </a:t>
            </a:r>
            <a:r>
              <a:rPr lang="ru-RU" b="1" dirty="0" smtClean="0">
                <a:solidFill>
                  <a:schemeClr val="accent3">
                    <a:lumMod val="50000"/>
                  </a:schemeClr>
                </a:solidFill>
              </a:rPr>
              <a:t>сектор музыкального абонемента  ЦГБ им. Л.Н.Толстого предлагает</a:t>
            </a:r>
          </a:p>
          <a:p>
            <a:pPr algn="ctr"/>
            <a:r>
              <a:rPr lang="ru-RU" b="1" dirty="0" smtClean="0">
                <a:solidFill>
                  <a:schemeClr val="accent3">
                    <a:lumMod val="50000"/>
                  </a:schemeClr>
                </a:solidFill>
              </a:rPr>
              <a:t> Вашему вниманию виртуальную выставку </a:t>
            </a:r>
          </a:p>
          <a:p>
            <a:pPr algn="ctr"/>
            <a:r>
              <a:rPr lang="ru-RU" b="1" dirty="0" smtClean="0">
                <a:solidFill>
                  <a:schemeClr val="accent3">
                    <a:lumMod val="50000"/>
                  </a:schemeClr>
                </a:solidFill>
              </a:rPr>
              <a:t>       </a:t>
            </a:r>
            <a:r>
              <a:rPr lang="ru-RU" sz="2800" b="1" dirty="0" smtClean="0">
                <a:solidFill>
                  <a:schemeClr val="accent3">
                    <a:lumMod val="50000"/>
                  </a:schemeClr>
                </a:solidFill>
              </a:rPr>
              <a:t>«Земля, на которой живу…»,                                 </a:t>
            </a:r>
            <a:r>
              <a:rPr lang="ru-RU" b="1" dirty="0" smtClean="0">
                <a:solidFill>
                  <a:schemeClr val="accent3">
                    <a:lumMod val="50000"/>
                  </a:schemeClr>
                </a:solidFill>
              </a:rPr>
              <a:t>посвященную Году экологии в России.</a:t>
            </a:r>
          </a:p>
          <a:p>
            <a:pPr algn="ctr"/>
            <a:endParaRPr lang="ru-RU" b="1" dirty="0" smtClean="0">
              <a:solidFill>
                <a:schemeClr val="accent3">
                  <a:lumMod val="50000"/>
                </a:schemeClr>
              </a:solidFill>
            </a:endParaRPr>
          </a:p>
          <a:p>
            <a:pPr algn="just"/>
            <a:r>
              <a:rPr lang="ru-RU" b="1" dirty="0" smtClean="0">
                <a:solidFill>
                  <a:schemeClr val="accent3">
                    <a:lumMod val="50000"/>
                  </a:schemeClr>
                </a:solidFill>
              </a:rPr>
              <a:t>              Сегодня проблема охраны окружающей среды стоит особенно остро.  Единственной причиной ее загрязнения</a:t>
            </a:r>
            <a:r>
              <a:rPr lang="ru-RU" b="1" i="1" dirty="0" smtClean="0">
                <a:solidFill>
                  <a:schemeClr val="accent3">
                    <a:lumMod val="50000"/>
                  </a:schemeClr>
                </a:solidFill>
              </a:rPr>
              <a:t> </a:t>
            </a:r>
            <a:r>
              <a:rPr lang="ru-RU" b="1" dirty="0" smtClean="0">
                <a:solidFill>
                  <a:schemeClr val="accent3">
                    <a:lumMod val="50000"/>
                  </a:schemeClr>
                </a:solidFill>
              </a:rPr>
              <a:t>является человек. Природа создала человека для того, чтобы он оберегал и лелеял планету, но, в большинстве своем человечество забыло о том, как важна для нашей жизни окружающая среда.</a:t>
            </a:r>
          </a:p>
          <a:p>
            <a:pPr algn="just"/>
            <a:r>
              <a:rPr lang="ru-RU" b="1" dirty="0" smtClean="0">
                <a:solidFill>
                  <a:schemeClr val="accent3">
                    <a:lumMod val="50000"/>
                  </a:schemeClr>
                </a:solidFill>
              </a:rPr>
              <a:t>             Мы рассмотрим экологические проблемы  не совсем обычным образом - глазами поэтов, писателей, художников, музыкантов.</a:t>
            </a:r>
          </a:p>
          <a:p>
            <a:endParaRPr lang="ru-RU" b="1" dirty="0" smtClean="0">
              <a:solidFill>
                <a:schemeClr val="accent3">
                  <a:lumMod val="50000"/>
                </a:schemeClr>
              </a:solidFill>
            </a:endParaRPr>
          </a:p>
          <a:p>
            <a:r>
              <a:rPr lang="ru-RU" sz="2000" b="1" dirty="0" smtClean="0">
                <a:solidFill>
                  <a:srgbClr val="107A1D"/>
                </a:solidFill>
              </a:rPr>
              <a:t>                             Выставка состоит из следующих разделов:</a:t>
            </a:r>
          </a:p>
          <a:p>
            <a:r>
              <a:rPr lang="ru-RU" b="1" dirty="0" smtClean="0">
                <a:solidFill>
                  <a:srgbClr val="107A1D"/>
                </a:solidFill>
              </a:rPr>
              <a:t>                                     </a:t>
            </a:r>
            <a:r>
              <a:rPr lang="ru-RU" b="1" dirty="0" smtClean="0">
                <a:solidFill>
                  <a:srgbClr val="107A1D"/>
                </a:solidFill>
                <a:hlinkClick r:id="rId3" action="ppaction://hlinksldjump"/>
              </a:rPr>
              <a:t>1. Страница 1. Гармония в природе.</a:t>
            </a:r>
            <a:endParaRPr lang="ru-RU" b="1" dirty="0" smtClean="0">
              <a:solidFill>
                <a:srgbClr val="107A1D"/>
              </a:solidFill>
            </a:endParaRPr>
          </a:p>
          <a:p>
            <a:r>
              <a:rPr lang="ru-RU" b="1" dirty="0" smtClean="0">
                <a:solidFill>
                  <a:srgbClr val="107A1D"/>
                </a:solidFill>
              </a:rPr>
              <a:t>                                     </a:t>
            </a:r>
            <a:r>
              <a:rPr lang="ru-RU" b="1" dirty="0" smtClean="0">
                <a:solidFill>
                  <a:srgbClr val="107A1D"/>
                </a:solidFill>
                <a:hlinkClick r:id="rId4" action="ppaction://hlinksldjump"/>
              </a:rPr>
              <a:t>2. Страница 2. Предчувствие дисгармонии.</a:t>
            </a:r>
            <a:endParaRPr lang="ru-RU" b="1" dirty="0" smtClean="0">
              <a:solidFill>
                <a:srgbClr val="107A1D"/>
              </a:solidFill>
            </a:endParaRPr>
          </a:p>
          <a:p>
            <a:r>
              <a:rPr lang="ru-RU" b="1" dirty="0" smtClean="0">
                <a:solidFill>
                  <a:srgbClr val="107A1D"/>
                </a:solidFill>
              </a:rPr>
              <a:t>                                     </a:t>
            </a:r>
            <a:r>
              <a:rPr lang="ru-RU" b="1" dirty="0" smtClean="0">
                <a:solidFill>
                  <a:srgbClr val="107A1D"/>
                </a:solidFill>
                <a:hlinkClick r:id="rId5" action="ppaction://hlinksldjump"/>
              </a:rPr>
              <a:t>3. Страница 3. Варварство.</a:t>
            </a:r>
            <a:endParaRPr lang="ru-RU" b="1" dirty="0" smtClean="0">
              <a:solidFill>
                <a:srgbClr val="107A1D"/>
              </a:solidFill>
            </a:endParaRPr>
          </a:p>
          <a:p>
            <a:r>
              <a:rPr lang="ru-RU" b="1" dirty="0" smtClean="0">
                <a:solidFill>
                  <a:srgbClr val="107A1D"/>
                </a:solidFill>
              </a:rPr>
              <a:t>                                     </a:t>
            </a:r>
            <a:r>
              <a:rPr lang="ru-RU" b="1" dirty="0" smtClean="0">
                <a:solidFill>
                  <a:srgbClr val="107A1D"/>
                </a:solidFill>
                <a:hlinkClick r:id="rId6" action="ppaction://hlinksldjump"/>
              </a:rPr>
              <a:t>4. Страница 4. На пути к гармонии.</a:t>
            </a:r>
            <a:endParaRPr lang="ru-RU" b="1" dirty="0">
              <a:solidFill>
                <a:srgbClr val="107A1D"/>
              </a:solidFill>
            </a:endParaRPr>
          </a:p>
        </p:txBody>
      </p:sp>
      <p:sp>
        <p:nvSpPr>
          <p:cNvPr id="4" name="TextBox 3"/>
          <p:cNvSpPr txBox="1"/>
          <p:nvPr/>
        </p:nvSpPr>
        <p:spPr>
          <a:xfrm>
            <a:off x="2071670" y="500042"/>
            <a:ext cx="5400600" cy="584775"/>
          </a:xfrm>
          <a:prstGeom prst="rect">
            <a:avLst/>
          </a:prstGeom>
          <a:noFill/>
        </p:spPr>
        <p:txBody>
          <a:bodyPr wrap="square" rtlCol="0">
            <a:spAutoFit/>
          </a:bodyPr>
          <a:lstStyle/>
          <a:p>
            <a:r>
              <a:rPr lang="ru-RU" sz="3200" b="1" u="sng" dirty="0" smtClean="0">
                <a:solidFill>
                  <a:schemeClr val="bg1"/>
                </a:solidFill>
                <a:effectLst>
                  <a:outerShdw blurRad="38100" dist="38100" dir="2700000" algn="tl">
                    <a:srgbClr val="000000">
                      <a:alpha val="43137"/>
                    </a:srgbClr>
                  </a:outerShdw>
                </a:effectLst>
              </a:rPr>
              <a:t>Уважаемые читатели!</a:t>
            </a:r>
            <a:endParaRPr lang="ru-RU" sz="3200" b="1" u="sng" dirty="0">
              <a:solidFill>
                <a:schemeClr val="bg1"/>
              </a:solidFill>
              <a:effectLst>
                <a:outerShdw blurRad="38100" dist="38100" dir="2700000" algn="tl">
                  <a:srgbClr val="000000">
                    <a:alpha val="43137"/>
                  </a:srgbClr>
                </a:outerShdw>
              </a:effectLst>
            </a:endParaRPr>
          </a:p>
        </p:txBody>
      </p:sp>
      <p:pic>
        <p:nvPicPr>
          <p:cNvPr id="5" name="Picture 2" descr="C:\Documents and Settings\Кармазина.TBC.000\Рабочий стол\экология\ekologiya_god_ekologii_2017_1.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71472" y="2000240"/>
            <a:ext cx="1738775" cy="807473"/>
          </a:xfrm>
          <a:prstGeom prst="rect">
            <a:avLst/>
          </a:prstGeom>
          <a:noFill/>
          <a:ln>
            <a:solidFill>
              <a:srgbClr val="92D050"/>
            </a:solidFill>
          </a:ln>
          <a:scene3d>
            <a:camera prst="orthographicFront"/>
            <a:lightRig rig="threePt" dir="t"/>
          </a:scene3d>
          <a:sp3d>
            <a:bevelT/>
          </a:sp3d>
        </p:spPr>
      </p:pic>
      <p:pic>
        <p:nvPicPr>
          <p:cNvPr id="1026" name="Picture 2" descr="C:\Documents and Settings\Кармазина.TBC.000\Рабочий стол\экология\geo_eco_new_1.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27947" y="5013176"/>
            <a:ext cx="2386889" cy="155909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Новая папка\no-translate-detected_2108880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p:spPr>
      </p:pic>
      <p:sp>
        <p:nvSpPr>
          <p:cNvPr id="3" name="Скругленный прямоугольник 2"/>
          <p:cNvSpPr/>
          <p:nvPr/>
        </p:nvSpPr>
        <p:spPr>
          <a:xfrm>
            <a:off x="395536" y="116632"/>
            <a:ext cx="8496944" cy="10081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39552" y="116632"/>
            <a:ext cx="8064896" cy="1015663"/>
          </a:xfrm>
          <a:prstGeom prst="rect">
            <a:avLst/>
          </a:prstGeom>
        </p:spPr>
        <p:txBody>
          <a:bodyPr wrap="square">
            <a:spAutoFit/>
          </a:bodyPr>
          <a:lstStyle/>
          <a:p>
            <a:pPr algn="just"/>
            <a:r>
              <a:rPr lang="ru-RU" sz="1200" b="1" dirty="0" smtClean="0">
                <a:solidFill>
                  <a:schemeClr val="accent5">
                    <a:lumMod val="50000"/>
                  </a:schemeClr>
                </a:solidFill>
              </a:rPr>
              <a:t>                Чернобыль…. Название этого маленького украинского городка мгновенно разнеслось по всему миру. Все честные люди планеты с горечью восприняли весть о беде, которая случилась здесь. Она напомнила, как опасен мирный атом, если он выходит из-под контроля человека, если в обращении с ним допускаются небрежность, халатность и безответственность. Чернобыль – это открытая рана не только на берегу Припяти, но и в душе каждого человека, где бы он ни жил, где бы ни работал. </a:t>
            </a:r>
            <a:endParaRPr lang="ru-RU" sz="1200" b="1" dirty="0">
              <a:solidFill>
                <a:schemeClr val="accent5">
                  <a:lumMod val="50000"/>
                </a:schemeClr>
              </a:solidFill>
            </a:endParaRPr>
          </a:p>
        </p:txBody>
      </p:sp>
      <p:pic>
        <p:nvPicPr>
          <p:cNvPr id="2051" name="Picture 3" descr="C:\Documents and Settings\Кармазина.TBC.000\Рабочий стол\Новая папка\che4.jpg"/>
          <p:cNvPicPr>
            <a:picLocks noChangeAspect="1" noChangeArrowheads="1"/>
          </p:cNvPicPr>
          <p:nvPr/>
        </p:nvPicPr>
        <p:blipFill>
          <a:blip r:embed="rId3" cstate="print"/>
          <a:srcRect/>
          <a:stretch>
            <a:fillRect/>
          </a:stretch>
        </p:blipFill>
        <p:spPr bwMode="auto">
          <a:xfrm rot="20932124">
            <a:off x="298121" y="1392647"/>
            <a:ext cx="2169733" cy="1440160"/>
          </a:xfrm>
          <a:prstGeom prst="rect">
            <a:avLst/>
          </a:prstGeom>
          <a:noFill/>
          <a:ln>
            <a:solidFill>
              <a:schemeClr val="tx2">
                <a:lumMod val="50000"/>
              </a:schemeClr>
            </a:solidFill>
          </a:ln>
          <a:effectLst>
            <a:outerShdw blurRad="50800" dist="38100" dir="2700000" algn="tl" rotWithShape="0">
              <a:prstClr val="black">
                <a:alpha val="40000"/>
              </a:prstClr>
            </a:outerShdw>
          </a:effectLst>
        </p:spPr>
      </p:pic>
      <p:pic>
        <p:nvPicPr>
          <p:cNvPr id="2052" name="Picture 4" descr="C:\Documents and Settings\Кармазина.TBC.000\Рабочий стол\Новая папка\6234035.jpg"/>
          <p:cNvPicPr>
            <a:picLocks noChangeAspect="1" noChangeArrowheads="1"/>
          </p:cNvPicPr>
          <p:nvPr/>
        </p:nvPicPr>
        <p:blipFill>
          <a:blip r:embed="rId4" cstate="print"/>
          <a:srcRect/>
          <a:stretch>
            <a:fillRect/>
          </a:stretch>
        </p:blipFill>
        <p:spPr bwMode="auto">
          <a:xfrm rot="198254">
            <a:off x="363879" y="2770246"/>
            <a:ext cx="2170212" cy="1462723"/>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
        <p:nvSpPr>
          <p:cNvPr id="8" name="Прямоугольник 7"/>
          <p:cNvSpPr/>
          <p:nvPr/>
        </p:nvSpPr>
        <p:spPr>
          <a:xfrm>
            <a:off x="6156176" y="1196752"/>
            <a:ext cx="2987824" cy="3447098"/>
          </a:xfrm>
          <a:prstGeom prst="rect">
            <a:avLst/>
          </a:prstGeom>
        </p:spPr>
        <p:txBody>
          <a:bodyPr wrap="square">
            <a:spAutoFit/>
          </a:bodyPr>
          <a:lstStyle/>
          <a:p>
            <a:r>
              <a:rPr lang="ru-RU" sz="1400" b="1" dirty="0" smtClean="0"/>
              <a:t>"Участникам ликвидации аварии»</a:t>
            </a:r>
          </a:p>
          <a:p>
            <a:r>
              <a:rPr lang="ru-RU" sz="1200" b="1" dirty="0" smtClean="0">
                <a:latin typeface="+mj-lt"/>
              </a:rPr>
              <a:t>В тот апрель, много весен назад,</a:t>
            </a:r>
            <a:br>
              <a:rPr lang="ru-RU" sz="1200" b="1" dirty="0" smtClean="0">
                <a:latin typeface="+mj-lt"/>
              </a:rPr>
            </a:br>
            <a:r>
              <a:rPr lang="ru-RU" sz="1200" b="1" dirty="0" smtClean="0">
                <a:latin typeface="+mj-lt"/>
              </a:rPr>
              <a:t>Про Чернобыль мы мало что знали.</a:t>
            </a:r>
            <a:br>
              <a:rPr lang="ru-RU" sz="1200" b="1" dirty="0" smtClean="0">
                <a:latin typeface="+mj-lt"/>
              </a:rPr>
            </a:br>
            <a:r>
              <a:rPr lang="ru-RU" sz="1200" b="1" dirty="0" smtClean="0">
                <a:latin typeface="+mj-lt"/>
              </a:rPr>
              <a:t>Что весь мир был у адовых врат </a:t>
            </a:r>
            <a:br>
              <a:rPr lang="ru-RU" sz="1200" b="1" dirty="0" smtClean="0">
                <a:latin typeface="+mj-lt"/>
              </a:rPr>
            </a:br>
            <a:r>
              <a:rPr lang="ru-RU" sz="1200" b="1" dirty="0" smtClean="0">
                <a:latin typeface="+mj-lt"/>
              </a:rPr>
              <a:t>Строк правдивых тогда не писали.</a:t>
            </a:r>
            <a:br>
              <a:rPr lang="ru-RU" sz="1200" b="1" dirty="0" smtClean="0">
                <a:latin typeface="+mj-lt"/>
              </a:rPr>
            </a:br>
            <a:r>
              <a:rPr lang="ru-RU" sz="1200" b="1" dirty="0" smtClean="0">
                <a:latin typeface="+mj-lt"/>
              </a:rPr>
              <a:t>Но мы знали: чернобыльский след</a:t>
            </a:r>
            <a:br>
              <a:rPr lang="ru-RU" sz="1200" b="1" dirty="0" smtClean="0">
                <a:latin typeface="+mj-lt"/>
              </a:rPr>
            </a:br>
            <a:r>
              <a:rPr lang="ru-RU" sz="1200" b="1" dirty="0" smtClean="0">
                <a:latin typeface="+mj-lt"/>
              </a:rPr>
              <a:t>Проходил через души и сердце.</a:t>
            </a:r>
            <a:br>
              <a:rPr lang="ru-RU" sz="1200" b="1" dirty="0" smtClean="0">
                <a:latin typeface="+mj-lt"/>
              </a:rPr>
            </a:br>
            <a:r>
              <a:rPr lang="ru-RU" sz="1200" b="1" dirty="0" smtClean="0">
                <a:latin typeface="+mj-lt"/>
              </a:rPr>
              <a:t>И на нас, в том сомнения нет,</a:t>
            </a:r>
            <a:br>
              <a:rPr lang="ru-RU" sz="1200" b="1" dirty="0" smtClean="0">
                <a:latin typeface="+mj-lt"/>
              </a:rPr>
            </a:br>
            <a:r>
              <a:rPr lang="ru-RU" sz="1200" b="1" dirty="0" smtClean="0">
                <a:latin typeface="+mj-lt"/>
              </a:rPr>
              <a:t>Лишь планета могла опереться. </a:t>
            </a:r>
            <a:br>
              <a:rPr lang="ru-RU" sz="1200" b="1" dirty="0" smtClean="0">
                <a:latin typeface="+mj-lt"/>
              </a:rPr>
            </a:br>
            <a:r>
              <a:rPr lang="ru-RU" sz="1200" b="1" dirty="0" smtClean="0">
                <a:latin typeface="+mj-lt"/>
              </a:rPr>
              <a:t>Атом взял с нас расчеты сполна,</a:t>
            </a:r>
            <a:br>
              <a:rPr lang="ru-RU" sz="1200" b="1" dirty="0" smtClean="0">
                <a:latin typeface="+mj-lt"/>
              </a:rPr>
            </a:br>
            <a:r>
              <a:rPr lang="ru-RU" sz="1200" b="1" dirty="0" smtClean="0">
                <a:latin typeface="+mj-lt"/>
              </a:rPr>
              <a:t>Быть в гостях обещался на тризне</a:t>
            </a:r>
            <a:br>
              <a:rPr lang="ru-RU" sz="1200" b="1" dirty="0" smtClean="0">
                <a:latin typeface="+mj-lt"/>
              </a:rPr>
            </a:br>
            <a:r>
              <a:rPr lang="ru-RU" sz="1200" b="1" dirty="0" smtClean="0">
                <a:latin typeface="+mj-lt"/>
              </a:rPr>
              <a:t>И была за безбожье цена</a:t>
            </a:r>
            <a:br>
              <a:rPr lang="ru-RU" sz="1200" b="1" dirty="0" smtClean="0">
                <a:latin typeface="+mj-lt"/>
              </a:rPr>
            </a:br>
            <a:r>
              <a:rPr lang="ru-RU" sz="1200" b="1" dirty="0" smtClean="0">
                <a:latin typeface="+mj-lt"/>
              </a:rPr>
              <a:t>Высочайшей – здоровье и жизни! </a:t>
            </a:r>
            <a:br>
              <a:rPr lang="ru-RU" sz="1200" b="1" dirty="0" smtClean="0">
                <a:latin typeface="+mj-lt"/>
              </a:rPr>
            </a:br>
            <a:r>
              <a:rPr lang="ru-RU" sz="1200" b="1" dirty="0" smtClean="0">
                <a:latin typeface="+mj-lt"/>
              </a:rPr>
              <a:t>Верю – будут святые слова</a:t>
            </a:r>
            <a:br>
              <a:rPr lang="ru-RU" sz="1200" b="1" dirty="0" smtClean="0">
                <a:latin typeface="+mj-lt"/>
              </a:rPr>
            </a:br>
            <a:r>
              <a:rPr lang="ru-RU" sz="1200" b="1" dirty="0" smtClean="0">
                <a:latin typeface="+mj-lt"/>
              </a:rPr>
              <a:t>Об усопших и о живущих.</a:t>
            </a:r>
            <a:br>
              <a:rPr lang="ru-RU" sz="1200" b="1" dirty="0" smtClean="0">
                <a:latin typeface="+mj-lt"/>
              </a:rPr>
            </a:br>
            <a:r>
              <a:rPr lang="ru-RU" sz="1200" b="1" dirty="0" smtClean="0">
                <a:latin typeface="+mj-lt"/>
              </a:rPr>
              <a:t>Будет правдою память жива</a:t>
            </a:r>
            <a:br>
              <a:rPr lang="ru-RU" sz="1200" b="1" dirty="0" smtClean="0">
                <a:latin typeface="+mj-lt"/>
              </a:rPr>
            </a:br>
            <a:r>
              <a:rPr lang="ru-RU" sz="1200" b="1" dirty="0" smtClean="0">
                <a:latin typeface="+mj-lt"/>
              </a:rPr>
              <a:t>О днях прошлых во днях грядущих.</a:t>
            </a:r>
          </a:p>
          <a:p>
            <a:r>
              <a:rPr lang="ru-RU" sz="1200" b="1" dirty="0" smtClean="0">
                <a:latin typeface="+mj-lt"/>
              </a:rPr>
              <a:t>                                               Степанов В.</a:t>
            </a:r>
            <a:endParaRPr lang="ru-RU" sz="1200" b="1" dirty="0">
              <a:latin typeface="+mj-lt"/>
            </a:endParaRPr>
          </a:p>
        </p:txBody>
      </p:sp>
      <p:sp>
        <p:nvSpPr>
          <p:cNvPr id="12" name="Скругленный прямоугольник 11"/>
          <p:cNvSpPr/>
          <p:nvPr/>
        </p:nvSpPr>
        <p:spPr>
          <a:xfrm>
            <a:off x="1928794" y="4857760"/>
            <a:ext cx="4357718" cy="14287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6444208" y="6453336"/>
            <a:ext cx="2880320" cy="276999"/>
          </a:xfrm>
          <a:prstGeom prst="rect">
            <a:avLst/>
          </a:prstGeom>
          <a:noFill/>
        </p:spPr>
        <p:txBody>
          <a:bodyPr wrap="square" rtlCol="0">
            <a:spAutoFit/>
          </a:bodyPr>
          <a:lstStyle/>
          <a:p>
            <a:r>
              <a:rPr lang="ru-RU" sz="1200" b="1" dirty="0" smtClean="0">
                <a:solidFill>
                  <a:schemeClr val="tx1">
                    <a:lumMod val="95000"/>
                    <a:lumOff val="5000"/>
                  </a:schemeClr>
                </a:solidFill>
              </a:rPr>
              <a:t>В.Верещагин «Апофеоз войны, 1871г</a:t>
            </a:r>
            <a:r>
              <a:rPr lang="ru-RU" sz="1200" dirty="0" smtClean="0"/>
              <a:t>.</a:t>
            </a:r>
            <a:endParaRPr lang="ru-RU" sz="1200" dirty="0"/>
          </a:p>
        </p:txBody>
      </p:sp>
      <p:sp>
        <p:nvSpPr>
          <p:cNvPr id="16386" name="Rectangle 2"/>
          <p:cNvSpPr>
            <a:spLocks noChangeArrowheads="1"/>
          </p:cNvSpPr>
          <p:nvPr/>
        </p:nvSpPr>
        <p:spPr bwMode="auto">
          <a:xfrm>
            <a:off x="2000232" y="4857760"/>
            <a:ext cx="428628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1">
                    <a:lumMod val="50000"/>
                  </a:schemeClr>
                </a:solidFill>
                <a:effectLst/>
                <a:ea typeface="Times New Roman" pitchFamily="18" charset="0"/>
              </a:rPr>
              <a:t>            Закономерный итог варварства — таков смысл картины «Апофеоз войны» В.Верещагина. Чахлый,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1">
                    <a:lumMod val="50000"/>
                  </a:schemeClr>
                </a:solidFill>
                <a:effectLst/>
                <a:ea typeface="Times New Roman" pitchFamily="18" charset="0"/>
              </a:rPr>
              <a:t> безликий ландшафт с возвышающимися на его фоне останками «венца природы», обрекшего себя и свою обитель на деградацию и гибель. Это полотно — символ- предупреждение, актуальность которого неизмеримо возросла в эпоху Хиросимы и Чернобыля.</a:t>
            </a:r>
            <a:endParaRPr kumimoji="0" lang="ru-RU" sz="1200" b="1" i="0" u="none" strike="noStrike" cap="none" normalizeH="0" baseline="0" dirty="0" smtClean="0">
              <a:ln>
                <a:noFill/>
              </a:ln>
              <a:solidFill>
                <a:schemeClr val="accent1">
                  <a:lumMod val="50000"/>
                </a:schemeClr>
              </a:solidFill>
              <a:effectLst/>
            </a:endParaRPr>
          </a:p>
        </p:txBody>
      </p:sp>
      <p:pic>
        <p:nvPicPr>
          <p:cNvPr id="16387" name="Picture 3" descr="C:\Documents and Settings\Кармазина.TBC.000\Рабочий стол\Новая папка\567469.jpg"/>
          <p:cNvPicPr>
            <a:picLocks noChangeAspect="1" noChangeArrowheads="1"/>
          </p:cNvPicPr>
          <p:nvPr/>
        </p:nvPicPr>
        <p:blipFill>
          <a:blip r:embed="rId5" cstate="print"/>
          <a:srcRect/>
          <a:stretch>
            <a:fillRect/>
          </a:stretch>
        </p:blipFill>
        <p:spPr bwMode="auto">
          <a:xfrm>
            <a:off x="6516216" y="4797152"/>
            <a:ext cx="2507970" cy="1567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9" name="Picture 3" descr="C:\Documents and Settings\Кармазина.TBC.000\Рабочий стол\Новая папка\4.jpg"/>
          <p:cNvPicPr>
            <a:picLocks noChangeAspect="1" noChangeArrowheads="1"/>
          </p:cNvPicPr>
          <p:nvPr/>
        </p:nvPicPr>
        <p:blipFill>
          <a:blip r:embed="rId6" cstate="print"/>
          <a:srcRect/>
          <a:stretch>
            <a:fillRect/>
          </a:stretch>
        </p:blipFill>
        <p:spPr bwMode="auto">
          <a:xfrm>
            <a:off x="2771800" y="1412776"/>
            <a:ext cx="1294314" cy="2011065"/>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4100" name="Picture 4" descr="C:\Documents and Settings\Кармазина.TBC.000\Рабочий стол\Новая папка\Чернобыль-события-и-уроки.JPG"/>
          <p:cNvPicPr>
            <a:picLocks noChangeAspect="1" noChangeArrowheads="1"/>
          </p:cNvPicPr>
          <p:nvPr/>
        </p:nvPicPr>
        <p:blipFill>
          <a:blip r:embed="rId7" cstate="print"/>
          <a:srcRect/>
          <a:stretch>
            <a:fillRect/>
          </a:stretch>
        </p:blipFill>
        <p:spPr bwMode="auto">
          <a:xfrm>
            <a:off x="4500562" y="1428736"/>
            <a:ext cx="1320806" cy="2088232"/>
          </a:xfrm>
          <a:prstGeom prst="rect">
            <a:avLst/>
          </a:prstGeom>
          <a:noFill/>
        </p:spPr>
      </p:pic>
      <p:sp>
        <p:nvSpPr>
          <p:cNvPr id="12289" name="Rectangle 1"/>
          <p:cNvSpPr>
            <a:spLocks noChangeArrowheads="1"/>
          </p:cNvSpPr>
          <p:nvPr/>
        </p:nvSpPr>
        <p:spPr bwMode="auto">
          <a:xfrm>
            <a:off x="2571736" y="3500438"/>
            <a:ext cx="18002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Одинец, М. С. Чернобыль : дни испытаний / Михаил Одинец.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Юридическая литература, 1988.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144с. : ил</a:t>
            </a:r>
            <a:r>
              <a:rPr kumimoji="0" lang="ru-RU" sz="90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900" i="0" u="none" strike="noStrike" cap="none" normalizeH="0" baseline="0" dirty="0" smtClean="0">
              <a:ln>
                <a:noFill/>
              </a:ln>
              <a:effectLst/>
              <a:latin typeface="Arial" pitchFamily="34" charset="0"/>
            </a:endParaRPr>
          </a:p>
        </p:txBody>
      </p:sp>
      <p:sp>
        <p:nvSpPr>
          <p:cNvPr id="12290" name="Rectangle 2"/>
          <p:cNvSpPr>
            <a:spLocks noChangeArrowheads="1"/>
          </p:cNvSpPr>
          <p:nvPr/>
        </p:nvSpPr>
        <p:spPr bwMode="auto">
          <a:xfrm>
            <a:off x="4357686" y="3714752"/>
            <a:ext cx="185738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Чернобыль : события и уроки. Вопросы и ответы / под. ред. Е. И. Игнатенко.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Политиздат, 1989.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278 с. : ил.</a:t>
            </a:r>
            <a:endParaRPr kumimoji="0" lang="ru-RU" sz="800" i="0" u="none" strike="noStrike" cap="none" normalizeH="0" baseline="0" dirty="0" smtClean="0">
              <a:ln>
                <a:noFill/>
              </a:ln>
              <a:effectLst/>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Новая папка\no-translate-detected_2108880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3"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718735">
            <a:off x="6868981" y="1084652"/>
            <a:ext cx="1853952" cy="1512168"/>
          </a:xfrm>
          <a:prstGeom prst="rect">
            <a:avLst/>
          </a:prstGeom>
          <a:noFill/>
          <a:ln w="12700">
            <a:solidFill>
              <a:schemeClr val="tx1"/>
            </a:solidFill>
            <a:miter lim="800000"/>
            <a:headEnd/>
            <a:tailEnd/>
          </a:ln>
        </p:spPr>
      </p:pic>
      <p:sp>
        <p:nvSpPr>
          <p:cNvPr id="4" name="Скругленный прямоугольник 3"/>
          <p:cNvSpPr/>
          <p:nvPr/>
        </p:nvSpPr>
        <p:spPr>
          <a:xfrm>
            <a:off x="642910" y="142852"/>
            <a:ext cx="8001056" cy="792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1" descr="63384308_1283158839_7port42b.jpg"/>
          <p:cNvPicPr>
            <a:picLocks noChangeAspect="1"/>
          </p:cNvPicPr>
          <p:nvPr/>
        </p:nvPicPr>
        <p:blipFill>
          <a:blip r:embed="rId4" cstate="print"/>
          <a:srcRect/>
          <a:stretch>
            <a:fillRect/>
          </a:stretch>
        </p:blipFill>
        <p:spPr bwMode="auto">
          <a:xfrm>
            <a:off x="7308304" y="2564904"/>
            <a:ext cx="1422274" cy="2016224"/>
          </a:xfrm>
          <a:prstGeom prst="rect">
            <a:avLst/>
          </a:prstGeom>
          <a:noFill/>
          <a:ln w="9525">
            <a:solidFill>
              <a:schemeClr val="tx1">
                <a:lumMod val="95000"/>
                <a:lumOff val="5000"/>
              </a:schemeClr>
            </a:solidFill>
            <a:miter lim="800000"/>
            <a:headEnd/>
            <a:tailEnd/>
          </a:ln>
          <a:effectLst>
            <a:outerShdw blurRad="50800" dist="38100" dir="2700000" algn="tl" rotWithShape="0">
              <a:prstClr val="black">
                <a:alpha val="40000"/>
              </a:prstClr>
            </a:outerShdw>
          </a:effectLst>
        </p:spPr>
      </p:pic>
      <p:sp>
        <p:nvSpPr>
          <p:cNvPr id="49153" name="Rectangle 1"/>
          <p:cNvSpPr>
            <a:spLocks noChangeArrowheads="1"/>
          </p:cNvSpPr>
          <p:nvPr/>
        </p:nvSpPr>
        <p:spPr bwMode="auto">
          <a:xfrm>
            <a:off x="714348" y="214290"/>
            <a:ext cx="77048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solidFill>
                  <a:schemeClr val="accent1">
                    <a:lumMod val="50000"/>
                  </a:schemeClr>
                </a:solidFill>
                <a:ea typeface="Times New Roman" pitchFamily="18" charset="0"/>
              </a:rPr>
              <a:t>                   </a:t>
            </a:r>
            <a:r>
              <a:rPr kumimoji="0" lang="ru-RU" sz="1200" b="1" i="0" u="none" strike="noStrike" cap="none" normalizeH="0" baseline="0" dirty="0" smtClean="0">
                <a:ln>
                  <a:noFill/>
                </a:ln>
                <a:solidFill>
                  <a:schemeClr val="accent1">
                    <a:lumMod val="50000"/>
                  </a:schemeClr>
                </a:solidFill>
                <a:effectLst/>
                <a:ea typeface="Times New Roman" pitchFamily="18" charset="0"/>
              </a:rPr>
              <a:t>Музыка как одно из высших проявлений человеческого духа не может не протестовать против варварства в любом его проявлении. Седьмая симфония Д.Д.</a:t>
            </a:r>
            <a:r>
              <a:rPr kumimoji="0" lang="ru-RU" sz="1200" b="1" i="0" u="none" strike="noStrike" cap="none" normalizeH="0" dirty="0" smtClean="0">
                <a:ln>
                  <a:noFill/>
                </a:ln>
                <a:solidFill>
                  <a:schemeClr val="accent1">
                    <a:lumMod val="50000"/>
                  </a:schemeClr>
                </a:solidFill>
                <a:effectLst/>
                <a:ea typeface="Times New Roman" pitchFamily="18" charset="0"/>
              </a:rPr>
              <a:t> Шостаковича стала символом сопротивления советского народа над врагом.</a:t>
            </a:r>
            <a:endParaRPr kumimoji="0" lang="ru-RU" sz="1800" b="1" i="0" u="none" strike="noStrike" cap="none" normalizeH="0" baseline="0" dirty="0" smtClean="0">
              <a:ln>
                <a:noFill/>
              </a:ln>
              <a:solidFill>
                <a:schemeClr val="accent1">
                  <a:lumMod val="50000"/>
                </a:schemeClr>
              </a:solidFill>
              <a:effectLst/>
            </a:endParaRPr>
          </a:p>
        </p:txBody>
      </p:sp>
      <p:sp>
        <p:nvSpPr>
          <p:cNvPr id="49154" name="Rectangle 2"/>
          <p:cNvSpPr>
            <a:spLocks noChangeArrowheads="1"/>
          </p:cNvSpPr>
          <p:nvPr/>
        </p:nvSpPr>
        <p:spPr bwMode="auto">
          <a:xfrm>
            <a:off x="323528" y="1196752"/>
            <a:ext cx="648072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1">
                    <a:lumMod val="50000"/>
                  </a:schemeClr>
                </a:solidFill>
                <a:effectLst/>
                <a:ea typeface="Times New Roman" pitchFamily="18" charset="0"/>
              </a:rPr>
              <a:t>"Работая над симфонией, я думал о величии нашего народа, о лучших идеалах человечества, о прекрасных качествах человека, </a:t>
            </a:r>
            <a:r>
              <a:rPr kumimoji="0" lang="ru-RU" sz="1400" b="1" i="1" u="none" strike="noStrike" cap="none" normalizeH="0" baseline="0" dirty="0" smtClean="0">
                <a:ln>
                  <a:noFill/>
                </a:ln>
                <a:solidFill>
                  <a:schemeClr val="accent2">
                    <a:lumMod val="50000"/>
                  </a:schemeClr>
                </a:solidFill>
                <a:effectLst/>
                <a:ea typeface="Times New Roman" pitchFamily="18" charset="0"/>
              </a:rPr>
              <a:t>о нашей прекрасной природе</a:t>
            </a:r>
            <a:r>
              <a:rPr kumimoji="0" lang="ru-RU" sz="1400" b="1" i="1" u="none" strike="noStrike" cap="none" normalizeH="0" baseline="0" dirty="0" smtClean="0">
                <a:ln>
                  <a:noFill/>
                </a:ln>
                <a:solidFill>
                  <a:schemeClr val="accent1">
                    <a:lumMod val="50000"/>
                  </a:schemeClr>
                </a:solidFill>
                <a:effectLst/>
                <a:ea typeface="Times New Roman" pitchFamily="18" charset="0"/>
              </a:rPr>
              <a:t>, о гуманизме, о красоте." </a:t>
            </a:r>
            <a:r>
              <a:rPr kumimoji="0" lang="ru-RU" sz="1400" b="1" i="0" u="none" strike="noStrike" cap="none" normalizeH="0" baseline="0" dirty="0" smtClean="0">
                <a:ln>
                  <a:noFill/>
                </a:ln>
                <a:solidFill>
                  <a:schemeClr val="accent1">
                    <a:lumMod val="50000"/>
                  </a:schemeClr>
                </a:solidFill>
                <a:effectLst/>
                <a:ea typeface="Times New Roman" pitchFamily="18" charset="0"/>
              </a:rPr>
              <a:t>Д. Шостакович</a:t>
            </a:r>
            <a:endParaRPr kumimoji="0" lang="ru-RU" sz="1400" b="1" i="0" u="none" strike="noStrike" cap="none" normalizeH="0" baseline="0" dirty="0" smtClean="0">
              <a:ln>
                <a:noFill/>
              </a:ln>
              <a:solidFill>
                <a:schemeClr val="accent1">
                  <a:lumMod val="50000"/>
                </a:schemeClr>
              </a:solidFill>
              <a:effectLst/>
            </a:endParaRPr>
          </a:p>
        </p:txBody>
      </p:sp>
      <p:sp>
        <p:nvSpPr>
          <p:cNvPr id="8" name="Прямоугольник 7"/>
          <p:cNvSpPr/>
          <p:nvPr/>
        </p:nvSpPr>
        <p:spPr>
          <a:xfrm>
            <a:off x="539552" y="620688"/>
            <a:ext cx="7776864" cy="276999"/>
          </a:xfrm>
          <a:prstGeom prst="rect">
            <a:avLst/>
          </a:prstGeom>
        </p:spPr>
        <p:txBody>
          <a:bodyPr wrap="square">
            <a:spAutoFit/>
          </a:bodyPr>
          <a:lstStyle/>
          <a:p>
            <a:r>
              <a:rPr lang="ru-RU" sz="1200" b="1" dirty="0" smtClean="0">
                <a:solidFill>
                  <a:schemeClr val="accent1">
                    <a:lumMod val="50000"/>
                  </a:schemeClr>
                </a:solidFill>
              </a:rPr>
              <a:t> </a:t>
            </a:r>
            <a:endParaRPr lang="ru-RU" sz="1200" b="1" dirty="0">
              <a:solidFill>
                <a:schemeClr val="accent1">
                  <a:lumMod val="50000"/>
                </a:schemeClr>
              </a:solidFill>
            </a:endParaRPr>
          </a:p>
        </p:txBody>
      </p:sp>
      <p:pic>
        <p:nvPicPr>
          <p:cNvPr id="49156" name="Picture 4" descr="C:\Documents and Settings\Кармазина.TBC.000\Рабочий стол\Новая папка\image001.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71670" y="3857628"/>
            <a:ext cx="2895305" cy="1928826"/>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2143108" y="5929330"/>
            <a:ext cx="2808312" cy="276999"/>
          </a:xfrm>
          <a:prstGeom prst="rect">
            <a:avLst/>
          </a:prstGeom>
          <a:noFill/>
        </p:spPr>
        <p:txBody>
          <a:bodyPr wrap="square" rtlCol="0">
            <a:spAutoFit/>
          </a:bodyPr>
          <a:lstStyle/>
          <a:p>
            <a:r>
              <a:rPr lang="ru-RU" sz="1200" b="1" dirty="0" smtClean="0">
                <a:solidFill>
                  <a:schemeClr val="accent1">
                    <a:lumMod val="50000"/>
                  </a:schemeClr>
                </a:solidFill>
              </a:rPr>
              <a:t>«Окраина Москвы. Ноябрь 1941 года»</a:t>
            </a:r>
            <a:endParaRPr lang="ru-RU" sz="1200" b="1" dirty="0">
              <a:solidFill>
                <a:schemeClr val="accent1">
                  <a:lumMod val="50000"/>
                </a:schemeClr>
              </a:solidFill>
            </a:endParaRPr>
          </a:p>
        </p:txBody>
      </p:sp>
      <p:sp>
        <p:nvSpPr>
          <p:cNvPr id="12" name="Скругленный прямоугольник 11"/>
          <p:cNvSpPr/>
          <p:nvPr/>
        </p:nvSpPr>
        <p:spPr>
          <a:xfrm>
            <a:off x="5072066" y="4714884"/>
            <a:ext cx="3963322" cy="20002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sz="1200" b="1" dirty="0" smtClean="0">
                <a:solidFill>
                  <a:schemeClr val="accent1">
                    <a:lumMod val="50000"/>
                  </a:schemeClr>
                </a:solidFill>
                <a:ea typeface="Times New Roman" pitchFamily="18" charset="0"/>
              </a:rPr>
              <a:t>                      Жестокое насилие над природой изобразил Л. А. Дейнека (1899 —1969) в картине «Окраина Москвы. Ноябрь 1941 года». Суровые холодные краски, полное отсутствие тепла. Создается впечатление, будто сама Земля ощетинилась грубыми противотанковыми сооружениями.  Человеку нет места на полотне. Лишь по движущейся машине мы угадываем его присутствие. Природа не хочет иметь ничего общего с человеком, который вверг ее в такое состояние.</a:t>
            </a:r>
            <a:endParaRPr lang="ru-RU" sz="1200" b="1" dirty="0" smtClean="0">
              <a:solidFill>
                <a:schemeClr val="accent1">
                  <a:lumMod val="50000"/>
                </a:schemeClr>
              </a:solidFill>
            </a:endParaRPr>
          </a:p>
        </p:txBody>
      </p:sp>
      <p:pic>
        <p:nvPicPr>
          <p:cNvPr id="3074" name="Picture 2" descr="C:\Documents and Settings\Кармазина.TBC.000\Рабочий стол\картинки к вирт выставке\1004418025.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857620" y="2000240"/>
            <a:ext cx="1095383" cy="1643074"/>
          </a:xfrm>
          <a:prstGeom prst="rect">
            <a:avLst/>
          </a:prstGeom>
          <a:noFill/>
          <a:ln>
            <a:solidFill>
              <a:schemeClr val="accent6">
                <a:lumMod val="50000"/>
              </a:schemeClr>
            </a:solidFill>
          </a:ln>
          <a:effectLst>
            <a:outerShdw blurRad="50800" dist="38100" dir="2700000" algn="tl" rotWithShape="0">
              <a:prstClr val="black">
                <a:alpha val="40000"/>
              </a:prstClr>
            </a:outerShdw>
          </a:effectLst>
        </p:spPr>
      </p:pic>
      <p:pic>
        <p:nvPicPr>
          <p:cNvPr id="3075" name="Picture 3" descr="C:\Documents and Settings\Кармазина.TBC.000\Рабочий стол\картинки к вирт выставке\al_book_ant1971.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143108" y="2000240"/>
            <a:ext cx="1273383" cy="1643074"/>
          </a:xfrm>
          <a:prstGeom prst="rect">
            <a:avLst/>
          </a:prstGeom>
          <a:noFill/>
          <a:ln>
            <a:solidFill>
              <a:schemeClr val="accent3">
                <a:lumMod val="50000"/>
              </a:schemeClr>
            </a:solidFill>
          </a:ln>
          <a:effectLst>
            <a:outerShdw blurRad="50800" dist="38100" dir="2700000" algn="tl" rotWithShape="0">
              <a:prstClr val="black">
                <a:alpha val="40000"/>
              </a:prstClr>
            </a:outerShdw>
          </a:effectLst>
        </p:spPr>
      </p:pic>
      <p:sp>
        <p:nvSpPr>
          <p:cNvPr id="13313" name="Rectangle 1"/>
          <p:cNvSpPr>
            <a:spLocks noChangeArrowheads="1"/>
          </p:cNvSpPr>
          <p:nvPr/>
        </p:nvSpPr>
        <p:spPr bwMode="auto">
          <a:xfrm>
            <a:off x="214282" y="2071678"/>
            <a:ext cx="192882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Лебединский, Л. Седьмая и одиннадцатая симфонии Д. Шостаковича  / Лев Лебединский.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Советский композитор, 1960.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31 с.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(Беседы о музыке) (В помощь слушателям народных университетов культуры).</a:t>
            </a:r>
            <a:endParaRPr kumimoji="0" lang="ru-RU" sz="800" i="0" u="none" strike="noStrike" cap="none" normalizeH="0" baseline="0" dirty="0" smtClean="0">
              <a:ln>
                <a:noFill/>
              </a:ln>
              <a:solidFill>
                <a:schemeClr val="tx1"/>
              </a:solidFill>
              <a:effectLst/>
              <a:latin typeface="Arial" pitchFamily="34" charset="0"/>
            </a:endParaRPr>
          </a:p>
        </p:txBody>
      </p:sp>
      <p:sp>
        <p:nvSpPr>
          <p:cNvPr id="13314" name="Rectangle 2"/>
          <p:cNvSpPr>
            <a:spLocks noChangeArrowheads="1"/>
          </p:cNvSpPr>
          <p:nvPr/>
        </p:nvSpPr>
        <p:spPr bwMode="auto">
          <a:xfrm>
            <a:off x="5143504" y="2857496"/>
            <a:ext cx="150019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Хентова</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Д. Д. Шостакович в годы Великой Отечественной войны / Софья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Хентова</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Ленинград : Музыка, 1979.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279 с. : ил.</a:t>
            </a:r>
            <a:endParaRPr kumimoji="0" lang="ru-RU" sz="800" i="0" u="none" strike="noStrike" cap="none" normalizeH="0" baseline="0" dirty="0" smtClean="0">
              <a:ln>
                <a:noFill/>
              </a:ln>
              <a:solidFill>
                <a:schemeClr val="tx1"/>
              </a:solidFill>
              <a:effectLst/>
              <a:latin typeface="Arial" pitchFamily="34" charset="0"/>
            </a:endParaRPr>
          </a:p>
        </p:txBody>
      </p:sp>
      <p:pic>
        <p:nvPicPr>
          <p:cNvPr id="1026" name="Picture 2" descr="C:\Users\Кармазина.TBC\Desktop\Новая папка\9112bf71e1ec48950fa4b96a923a380580cdaee3.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85720" y="3357562"/>
            <a:ext cx="1201839" cy="185738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11265" name="Rectangle 1"/>
          <p:cNvSpPr>
            <a:spLocks noChangeArrowheads="1"/>
          </p:cNvSpPr>
          <p:nvPr/>
        </p:nvSpPr>
        <p:spPr bwMode="auto">
          <a:xfrm>
            <a:off x="142844" y="5429264"/>
            <a:ext cx="192879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smtClean="0">
                <a:ln>
                  <a:noFill/>
                </a:ln>
                <a:effectLst/>
                <a:latin typeface="Times New Roman" pitchFamily="18" charset="0"/>
                <a:ea typeface="Calibri" pitchFamily="34" charset="0"/>
                <a:cs typeface="Times New Roman" pitchFamily="18" charset="0"/>
              </a:rPr>
              <a:t>Дейнека : [альбом] / [авт.-сост. В. Сысоев]. </a:t>
            </a:r>
            <a:r>
              <a:rPr kumimoji="0" lang="ru-RU" sz="800" b="1" i="0" u="none" strike="noStrike" cap="none" normalizeH="0" baseline="0" dirty="0" smtClean="0">
                <a:ln>
                  <a:noFill/>
                </a:ln>
                <a:effectLst/>
                <a:latin typeface="Calibri"/>
                <a:ea typeface="Calibri" pitchFamily="34" charset="0"/>
                <a:cs typeface="Times New Roman" pitchFamily="18" charset="0"/>
              </a:rPr>
              <a:t>–</a:t>
            </a:r>
            <a:r>
              <a:rPr kumimoji="0" lang="ru-RU" sz="800" b="1" i="0" u="none" strike="noStrike" cap="none" normalizeH="0" baseline="0" dirty="0" smtClean="0">
                <a:ln>
                  <a:noFill/>
                </a:ln>
                <a:effectLst/>
                <a:latin typeface="Times New Roman" pitchFamily="18" charset="0"/>
                <a:ea typeface="Calibri" pitchFamily="34" charset="0"/>
                <a:cs typeface="Times New Roman" pitchFamily="18" charset="0"/>
              </a:rPr>
              <a:t> Москва : Изобразительное искусство, 1977. </a:t>
            </a:r>
            <a:r>
              <a:rPr kumimoji="0" lang="ru-RU" sz="800" b="1" i="0" u="none" strike="noStrike" cap="none" normalizeH="0" baseline="0" dirty="0" smtClean="0">
                <a:ln>
                  <a:noFill/>
                </a:ln>
                <a:effectLst/>
                <a:latin typeface="Calibri"/>
                <a:ea typeface="Calibri" pitchFamily="34" charset="0"/>
                <a:cs typeface="Times New Roman" pitchFamily="18" charset="0"/>
              </a:rPr>
              <a:t>–</a:t>
            </a:r>
            <a:r>
              <a:rPr kumimoji="0" lang="ru-RU" sz="800" b="1" i="0" u="none" strike="noStrike" cap="none" normalizeH="0" baseline="0" dirty="0" smtClean="0">
                <a:ln>
                  <a:noFill/>
                </a:ln>
                <a:effectLst/>
                <a:latin typeface="Times New Roman" pitchFamily="18" charset="0"/>
                <a:ea typeface="Calibri" pitchFamily="34" charset="0"/>
                <a:cs typeface="Times New Roman" pitchFamily="18" charset="0"/>
              </a:rPr>
              <a:t> 28 с. : ил. </a:t>
            </a:r>
            <a:r>
              <a:rPr kumimoji="0" lang="ru-RU" sz="800" b="1" i="0" u="none" strike="noStrike" cap="none" normalizeH="0" baseline="0" dirty="0" smtClean="0">
                <a:ln>
                  <a:noFill/>
                </a:ln>
                <a:effectLst/>
                <a:latin typeface="Calibri"/>
                <a:ea typeface="Calibri" pitchFamily="34" charset="0"/>
                <a:cs typeface="Times New Roman" pitchFamily="18" charset="0"/>
              </a:rPr>
              <a:t>–</a:t>
            </a:r>
            <a:r>
              <a:rPr kumimoji="0" lang="ru-RU" sz="800" b="1" i="0" u="none" strike="noStrike" cap="none" normalizeH="0" baseline="0" dirty="0" smtClean="0">
                <a:ln>
                  <a:noFill/>
                </a:ln>
                <a:effectLst/>
                <a:latin typeface="Times New Roman" pitchFamily="18" charset="0"/>
                <a:ea typeface="Calibri" pitchFamily="34" charset="0"/>
                <a:cs typeface="Times New Roman" pitchFamily="18" charset="0"/>
              </a:rPr>
              <a:t> (Образ и цвет. Государственная Третьяковская галерея).</a:t>
            </a:r>
            <a:endParaRPr kumimoji="0" lang="ru-RU" sz="800" b="1"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Новая папка\no-translate-detected_2108880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Скругленный прямоугольник 2"/>
          <p:cNvSpPr/>
          <p:nvPr/>
        </p:nvSpPr>
        <p:spPr>
          <a:xfrm>
            <a:off x="107504" y="116632"/>
            <a:ext cx="8928992" cy="12241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65" name="Rectangle 1"/>
          <p:cNvSpPr>
            <a:spLocks noChangeArrowheads="1"/>
          </p:cNvSpPr>
          <p:nvPr/>
        </p:nvSpPr>
        <p:spPr bwMode="auto">
          <a:xfrm>
            <a:off x="467544" y="116632"/>
            <a:ext cx="81369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solidFill>
                  <a:schemeClr val="accent1">
                    <a:lumMod val="50000"/>
                  </a:schemeClr>
                </a:solidFill>
                <a:ea typeface="Calibri" pitchFamily="34" charset="0"/>
                <a:cs typeface="Arial" pitchFamily="34" charset="0"/>
              </a:rPr>
              <a:t>               </a:t>
            </a:r>
            <a:r>
              <a:rPr kumimoji="0" lang="ru-RU" sz="1200" b="1" i="0" u="none" strike="noStrike" cap="none" normalizeH="0" baseline="0" dirty="0" smtClean="0">
                <a:ln>
                  <a:noFill/>
                </a:ln>
                <a:solidFill>
                  <a:schemeClr val="accent1">
                    <a:lumMod val="50000"/>
                  </a:schemeClr>
                </a:solidFill>
                <a:effectLst/>
                <a:ea typeface="Calibri" pitchFamily="34" charset="0"/>
                <a:cs typeface="Arial" pitchFamily="34" charset="0"/>
              </a:rPr>
              <a:t>Практически все крупнейшие экологические катастрофы на нашей планете произошли по вине человека.  В редких случаях к экологическим катастрофам могут привести стихийные бедствия. Землетрясения, цунами, ураганы и смерчи способны спровоцировать аварии на предприятиях с опасным производством. Неблагоприятные погодные условия могут привести к возникновению масштабных лесных пожаров. Лесные пожары, полыхавшие по всей России в 2005 году, можно также отнести к экологическим катастрофам. Огонь уничтожил сотни гектаров леса, а жители крупных городов задыхались от смога.</a:t>
            </a:r>
            <a:endParaRPr kumimoji="0" lang="ru-RU" sz="1200" b="1" i="0" u="none" strike="noStrike" cap="none" normalizeH="0" baseline="0" dirty="0" smtClean="0">
              <a:ln>
                <a:noFill/>
              </a:ln>
              <a:solidFill>
                <a:schemeClr val="accent1">
                  <a:lumMod val="50000"/>
                </a:schemeClr>
              </a:solidFill>
              <a:effectLst/>
            </a:endParaRPr>
          </a:p>
        </p:txBody>
      </p:sp>
      <p:sp>
        <p:nvSpPr>
          <p:cNvPr id="5" name="Скругленный прямоугольник 4"/>
          <p:cNvSpPr/>
          <p:nvPr/>
        </p:nvSpPr>
        <p:spPr>
          <a:xfrm>
            <a:off x="251520" y="2420888"/>
            <a:ext cx="8712968" cy="10081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66" name="Rectangle 2"/>
          <p:cNvSpPr>
            <a:spLocks noChangeArrowheads="1"/>
          </p:cNvSpPr>
          <p:nvPr/>
        </p:nvSpPr>
        <p:spPr bwMode="auto">
          <a:xfrm>
            <a:off x="2987824" y="3907795"/>
            <a:ext cx="9216008"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2">
                    <a:lumMod val="50000"/>
                  </a:schemeClr>
                </a:solidFill>
                <a:effectLst/>
                <a:latin typeface="+mj-lt"/>
                <a:ea typeface="Times New Roman" pitchFamily="18" charset="0"/>
              </a:rPr>
              <a:t>Океан седой гремит набатно,</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2">
                    <a:lumMod val="50000"/>
                  </a:schemeClr>
                </a:solidFill>
                <a:effectLst/>
                <a:latin typeface="+mj-lt"/>
                <a:ea typeface="Times New Roman" pitchFamily="18" charset="0"/>
              </a:rPr>
              <a:t>Он таит обиду в глубине,</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2">
                    <a:lumMod val="50000"/>
                  </a:schemeClr>
                </a:solidFill>
                <a:effectLst/>
                <a:latin typeface="+mj-lt"/>
                <a:ea typeface="Times New Roman" pitchFamily="18" charset="0"/>
              </a:rPr>
              <a:t>Чёрные раскачивая пятна</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2">
                    <a:lumMod val="50000"/>
                  </a:schemeClr>
                </a:solidFill>
                <a:effectLst/>
                <a:latin typeface="+mj-lt"/>
                <a:ea typeface="Times New Roman" pitchFamily="18" charset="0"/>
              </a:rPr>
              <a:t>На крутой разгневанной волне.</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2">
                    <a:lumMod val="50000"/>
                  </a:schemeClr>
                </a:solidFill>
                <a:effectLst/>
                <a:latin typeface="+mj-lt"/>
                <a:ea typeface="Times New Roman" pitchFamily="18" charset="0"/>
              </a:rPr>
              <a:t>Стали люди сильными, как боги,</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2">
                    <a:lumMod val="50000"/>
                  </a:schemeClr>
                </a:solidFill>
                <a:effectLst/>
                <a:latin typeface="+mj-lt"/>
                <a:ea typeface="Times New Roman" pitchFamily="18" charset="0"/>
              </a:rPr>
              <a:t>И судьба Земли у них в руках.</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2">
                    <a:lumMod val="50000"/>
                  </a:schemeClr>
                </a:solidFill>
                <a:effectLst/>
                <a:latin typeface="+mj-lt"/>
                <a:ea typeface="Times New Roman" pitchFamily="18" charset="0"/>
              </a:rPr>
              <a:t>Но темнеют страшные ожоги</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2">
                    <a:lumMod val="50000"/>
                  </a:schemeClr>
                </a:solidFill>
                <a:effectLst/>
                <a:latin typeface="+mj-lt"/>
                <a:ea typeface="Times New Roman" pitchFamily="18" charset="0"/>
              </a:rPr>
              <a:t>У земного шара на боках.</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2">
                    <a:lumMod val="50000"/>
                  </a:schemeClr>
                </a:solidFill>
                <a:effectLst/>
                <a:latin typeface="+mj-lt"/>
                <a:ea typeface="Times New Roman" pitchFamily="18" charset="0"/>
              </a:rPr>
              <a:t>Широко шагает новый век,</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2">
                    <a:lumMod val="50000"/>
                  </a:schemeClr>
                </a:solidFill>
                <a:effectLst/>
                <a:latin typeface="+mj-lt"/>
                <a:ea typeface="Times New Roman" pitchFamily="18" charset="0"/>
              </a:rPr>
              <a:t>На Земле уж белых пятен нету.</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accent2">
                    <a:lumMod val="50000"/>
                  </a:schemeClr>
                </a:solidFill>
                <a:effectLst/>
                <a:latin typeface="+mj-lt"/>
                <a:ea typeface="Times New Roman" pitchFamily="18" charset="0"/>
              </a:rPr>
              <a:t>Чёрные сотрешь ли, человек?</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2">
                  <a:lumMod val="50000"/>
                </a:schemeClr>
              </a:solidFill>
              <a:effectLst/>
              <a:latin typeface="Arial" pitchFamily="34" charset="0"/>
            </a:endParaRPr>
          </a:p>
        </p:txBody>
      </p:sp>
      <p:sp>
        <p:nvSpPr>
          <p:cNvPr id="11267" name="Rectangle 3"/>
          <p:cNvSpPr>
            <a:spLocks noChangeArrowheads="1"/>
          </p:cNvSpPr>
          <p:nvPr/>
        </p:nvSpPr>
        <p:spPr bwMode="auto">
          <a:xfrm>
            <a:off x="467544" y="3501008"/>
            <a:ext cx="721877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Arial" pitchFamily="34" charset="0"/>
                <a:ea typeface="Times New Roman" pitchFamily="18" charset="0"/>
              </a:rPr>
              <a:t>              </a:t>
            </a:r>
            <a:r>
              <a:rPr kumimoji="0" lang="ru-RU" sz="1200" b="1" u="none" strike="noStrike" cap="none" normalizeH="0" baseline="0" dirty="0" smtClean="0">
                <a:ln>
                  <a:noFill/>
                </a:ln>
                <a:solidFill>
                  <a:srgbClr val="000000"/>
                </a:solidFill>
                <a:effectLst/>
                <a:latin typeface="Arial" pitchFamily="34" charset="0"/>
                <a:ea typeface="Times New Roman" pitchFamily="18" charset="0"/>
              </a:rPr>
              <a:t>Будущее Земли в руках людей. Это утверждает  поэт А.Плотников в стихотворении </a:t>
            </a:r>
          </a:p>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solidFill>
                  <a:srgbClr val="000000"/>
                </a:solidFill>
                <a:latin typeface="Arial" pitchFamily="34" charset="0"/>
                <a:ea typeface="Times New Roman" pitchFamily="18" charset="0"/>
              </a:rPr>
              <a:t>                                                                   </a:t>
            </a:r>
            <a:r>
              <a:rPr kumimoji="0" lang="ru-RU" sz="1200" b="1" u="none" strike="noStrike" cap="none" normalizeH="0" baseline="0" dirty="0" smtClean="0">
                <a:ln>
                  <a:noFill/>
                </a:ln>
                <a:solidFill>
                  <a:srgbClr val="000000"/>
                </a:solidFill>
                <a:effectLst/>
                <a:latin typeface="Arial" pitchFamily="34" charset="0"/>
                <a:ea typeface="Times New Roman" pitchFamily="18" charset="0"/>
              </a:rPr>
              <a:t>«Чёрные пятна</a:t>
            </a:r>
            <a:r>
              <a:rPr kumimoji="0" lang="ru-RU" sz="1200" b="0" u="none" strike="noStrike" cap="none" normalizeH="0" baseline="0" dirty="0" smtClean="0">
                <a:ln>
                  <a:noFill/>
                </a:ln>
                <a:solidFill>
                  <a:srgbClr val="000000"/>
                </a:solidFill>
                <a:effectLst/>
                <a:latin typeface="Arial" pitchFamily="34" charset="0"/>
                <a:ea typeface="Times New Roman" pitchFamily="18" charset="0"/>
              </a:rPr>
              <a:t>»:</a:t>
            </a:r>
            <a:endParaRPr kumimoji="0" lang="ru-RU" sz="1800" b="0" u="none" strike="noStrike" cap="none" normalizeH="0" baseline="0" dirty="0" smtClean="0">
              <a:ln>
                <a:noFill/>
              </a:ln>
              <a:solidFill>
                <a:schemeClr val="tx1"/>
              </a:solidFill>
              <a:effectLst/>
              <a:latin typeface="Arial" pitchFamily="34" charset="0"/>
            </a:endParaRPr>
          </a:p>
        </p:txBody>
      </p:sp>
      <p:sp>
        <p:nvSpPr>
          <p:cNvPr id="11268" name="Rectangle 4"/>
          <p:cNvSpPr>
            <a:spLocks noChangeArrowheads="1"/>
          </p:cNvSpPr>
          <p:nvPr/>
        </p:nvSpPr>
        <p:spPr bwMode="auto">
          <a:xfrm>
            <a:off x="395536" y="2446730"/>
            <a:ext cx="856895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solidFill>
                  <a:schemeClr val="accent1">
                    <a:lumMod val="50000"/>
                  </a:schemeClr>
                </a:solidFill>
                <a:effectLst/>
                <a:ea typeface="Calibri" pitchFamily="34" charset="0"/>
                <a:cs typeface="Times New Roman" pitchFamily="18" charset="0"/>
              </a:rPr>
              <a:t>                Человек активно вторгается в естественные процессы оболочек Земли,</a:t>
            </a:r>
            <a:r>
              <a:rPr kumimoji="0" lang="ru-RU" sz="1200" b="1" u="none" strike="noStrike" cap="none" normalizeH="0" dirty="0" smtClean="0">
                <a:ln>
                  <a:noFill/>
                </a:ln>
                <a:solidFill>
                  <a:schemeClr val="accent1">
                    <a:lumMod val="50000"/>
                  </a:schemeClr>
                </a:solidFill>
                <a:effectLst/>
                <a:ea typeface="Calibri" pitchFamily="34" charset="0"/>
                <a:cs typeface="Times New Roman" pitchFamily="18" charset="0"/>
              </a:rPr>
              <a:t> нанося большой ущерб природе: </a:t>
            </a:r>
            <a:r>
              <a:rPr kumimoji="0" lang="ru-RU" sz="1200" b="1" u="none" strike="noStrike" cap="none" normalizeH="0" baseline="0" dirty="0" smtClean="0">
                <a:ln>
                  <a:noFill/>
                </a:ln>
                <a:solidFill>
                  <a:schemeClr val="accent1">
                    <a:lumMod val="50000"/>
                  </a:schemeClr>
                </a:solidFill>
                <a:effectLst/>
                <a:ea typeface="Calibri" pitchFamily="34" charset="0"/>
                <a:cs typeface="Times New Roman" pitchFamily="18" charset="0"/>
              </a:rPr>
              <a:t>добывает миллионы тонн  ископаемых, уничтожает тысячи гектаров леса, загрязняет воды морей и рек, выбрасывает в атмосферу ядовитые вещества.   Как же тогда человеку строить свои отношения с природой?  Каждый человек в своей деятельности должен бережно относится ко всему живому на Земле, не отторгать себя от природы, не стремиться возвыситься над ней, а помнить, что он её часть.</a:t>
            </a:r>
            <a:endParaRPr kumimoji="0" lang="ru-RU" sz="1200" b="1" u="none" strike="noStrike" cap="none" normalizeH="0" baseline="0" dirty="0" smtClean="0">
              <a:ln>
                <a:noFill/>
              </a:ln>
              <a:solidFill>
                <a:schemeClr val="accent1">
                  <a:lumMod val="50000"/>
                </a:schemeClr>
              </a:solidFill>
              <a:effectLst/>
            </a:endParaRPr>
          </a:p>
        </p:txBody>
      </p:sp>
      <p:pic>
        <p:nvPicPr>
          <p:cNvPr id="11269" name="Picture 5" descr="C:\Documents and Settings\Кармазина.TBC.000\Рабочий стол\Новая папка\83958396_0.jpg"/>
          <p:cNvPicPr>
            <a:picLocks noChangeAspect="1" noChangeArrowheads="1"/>
          </p:cNvPicPr>
          <p:nvPr/>
        </p:nvPicPr>
        <p:blipFill>
          <a:blip r:embed="rId3" cstate="print"/>
          <a:srcRect/>
          <a:stretch>
            <a:fillRect/>
          </a:stretch>
        </p:blipFill>
        <p:spPr bwMode="auto">
          <a:xfrm rot="21028402">
            <a:off x="372564" y="1426472"/>
            <a:ext cx="1534648" cy="936104"/>
          </a:xfrm>
          <a:prstGeom prst="rect">
            <a:avLst/>
          </a:prstGeom>
          <a:noFill/>
          <a:ln>
            <a:solidFill>
              <a:schemeClr val="tx1">
                <a:lumMod val="95000"/>
                <a:lumOff val="5000"/>
              </a:schemeClr>
            </a:solidFill>
          </a:ln>
        </p:spPr>
      </p:pic>
      <p:pic>
        <p:nvPicPr>
          <p:cNvPr id="11270" name="Picture 6" descr="C:\Documents and Settings\Кармазина.TBC.000\Рабочий стол\Новая папка\1374133189_1.jpg"/>
          <p:cNvPicPr>
            <a:picLocks noChangeAspect="1" noChangeArrowheads="1"/>
          </p:cNvPicPr>
          <p:nvPr/>
        </p:nvPicPr>
        <p:blipFill>
          <a:blip r:embed="rId4" cstate="print"/>
          <a:srcRect/>
          <a:stretch>
            <a:fillRect/>
          </a:stretch>
        </p:blipFill>
        <p:spPr bwMode="auto">
          <a:xfrm>
            <a:off x="2123728" y="1412776"/>
            <a:ext cx="1463080" cy="946510"/>
          </a:xfrm>
          <a:prstGeom prst="rect">
            <a:avLst/>
          </a:prstGeom>
          <a:noFill/>
          <a:ln>
            <a:solidFill>
              <a:schemeClr val="tx1">
                <a:lumMod val="95000"/>
                <a:lumOff val="5000"/>
              </a:schemeClr>
            </a:solidFill>
          </a:ln>
        </p:spPr>
      </p:pic>
      <p:pic>
        <p:nvPicPr>
          <p:cNvPr id="11271" name="Picture 7" descr="C:\Documents and Settings\Кармазина.TBC.000\Рабочий стол\Новая папка\i.jpg"/>
          <p:cNvPicPr>
            <a:picLocks noChangeAspect="1" noChangeArrowheads="1"/>
          </p:cNvPicPr>
          <p:nvPr/>
        </p:nvPicPr>
        <p:blipFill>
          <a:blip r:embed="rId5" cstate="print"/>
          <a:srcRect/>
          <a:stretch>
            <a:fillRect/>
          </a:stretch>
        </p:blipFill>
        <p:spPr bwMode="auto">
          <a:xfrm rot="758331">
            <a:off x="3800309" y="1391090"/>
            <a:ext cx="1226740" cy="980480"/>
          </a:xfrm>
          <a:prstGeom prst="rect">
            <a:avLst/>
          </a:prstGeom>
          <a:noFill/>
          <a:ln>
            <a:solidFill>
              <a:schemeClr val="tx1">
                <a:lumMod val="95000"/>
                <a:lumOff val="5000"/>
              </a:schemeClr>
            </a:solidFill>
          </a:ln>
        </p:spPr>
      </p:pic>
      <p:pic>
        <p:nvPicPr>
          <p:cNvPr id="11272" name="Picture 8" descr="C:\Documents and Settings\Кармазина.TBC.000\Рабочий стол\Новая папка\2.jpg"/>
          <p:cNvPicPr>
            <a:picLocks noChangeAspect="1" noChangeArrowheads="1"/>
          </p:cNvPicPr>
          <p:nvPr/>
        </p:nvPicPr>
        <p:blipFill>
          <a:blip r:embed="rId6" cstate="print"/>
          <a:srcRect/>
          <a:stretch>
            <a:fillRect/>
          </a:stretch>
        </p:blipFill>
        <p:spPr bwMode="auto">
          <a:xfrm rot="21183533">
            <a:off x="5273870" y="1354093"/>
            <a:ext cx="1471628" cy="979567"/>
          </a:xfrm>
          <a:prstGeom prst="rect">
            <a:avLst/>
          </a:prstGeom>
          <a:noFill/>
          <a:ln>
            <a:solidFill>
              <a:schemeClr val="tx1">
                <a:lumMod val="95000"/>
                <a:lumOff val="5000"/>
              </a:schemeClr>
            </a:solidFill>
          </a:ln>
        </p:spPr>
      </p:pic>
      <p:pic>
        <p:nvPicPr>
          <p:cNvPr id="1026" name="Picture 2" descr="C:\Documents and Settings\Кармазина.TBC.000\Рабочий стол\Новая папка\0cb36e5355ea9065e1106b8d11fab482.jpeg"/>
          <p:cNvPicPr>
            <a:picLocks noChangeAspect="1" noChangeArrowheads="1"/>
          </p:cNvPicPr>
          <p:nvPr/>
        </p:nvPicPr>
        <p:blipFill>
          <a:blip r:embed="rId7" cstate="print"/>
          <a:srcRect/>
          <a:stretch>
            <a:fillRect/>
          </a:stretch>
        </p:blipFill>
        <p:spPr bwMode="auto">
          <a:xfrm rot="291900">
            <a:off x="7092280" y="1340768"/>
            <a:ext cx="1322905" cy="1061864"/>
          </a:xfrm>
          <a:prstGeom prst="rect">
            <a:avLst/>
          </a:prstGeom>
          <a:noFill/>
          <a:ln>
            <a:solidFill>
              <a:schemeClr val="tx1">
                <a:lumMod val="95000"/>
                <a:lumOff val="5000"/>
              </a:schemeClr>
            </a:solidFill>
          </a:ln>
        </p:spPr>
      </p:pic>
      <p:pic>
        <p:nvPicPr>
          <p:cNvPr id="2050" name="Picture 2" descr="C:\Documents and Settings\Кармазина.TBC.000\Рабочий стол\Новая папка\a395a.jpg"/>
          <p:cNvPicPr>
            <a:picLocks noChangeAspect="1" noChangeArrowheads="1"/>
          </p:cNvPicPr>
          <p:nvPr/>
        </p:nvPicPr>
        <p:blipFill>
          <a:blip r:embed="rId8" cstate="print"/>
          <a:srcRect/>
          <a:stretch>
            <a:fillRect/>
          </a:stretch>
        </p:blipFill>
        <p:spPr bwMode="auto">
          <a:xfrm>
            <a:off x="6215074" y="4000504"/>
            <a:ext cx="1294160" cy="2068282"/>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2051" name="Picture 3" descr="C:\Documents and Settings\Кармазина.TBC.000\Рабочий стол\Новая папка\6529608824.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214414" y="3929066"/>
            <a:ext cx="1306192" cy="187220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10241" name="Rectangle 1"/>
          <p:cNvSpPr>
            <a:spLocks noChangeArrowheads="1"/>
          </p:cNvSpPr>
          <p:nvPr/>
        </p:nvSpPr>
        <p:spPr bwMode="auto">
          <a:xfrm>
            <a:off x="785786" y="5929330"/>
            <a:ext cx="2130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Дежкин</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В. В. В мире заповедной природы / Вадим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Дежкин</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Советская Россия, 1989.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256 с. : ил.</a:t>
            </a:r>
            <a:endParaRPr kumimoji="0" lang="ru-RU" sz="800" i="0" u="none" strike="noStrike" cap="none" normalizeH="0" baseline="0" dirty="0" smtClean="0">
              <a:ln>
                <a:noFill/>
              </a:ln>
              <a:effectLst/>
              <a:latin typeface="Arial" pitchFamily="34" charset="0"/>
            </a:endParaRPr>
          </a:p>
        </p:txBody>
      </p:sp>
      <p:sp>
        <p:nvSpPr>
          <p:cNvPr id="10242" name="Rectangle 2"/>
          <p:cNvSpPr>
            <a:spLocks noChangeArrowheads="1"/>
          </p:cNvSpPr>
          <p:nvPr/>
        </p:nvSpPr>
        <p:spPr bwMode="auto">
          <a:xfrm>
            <a:off x="7572396" y="4429132"/>
            <a:ext cx="12961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Шалимов, А. И. Набат тревоги нашей : экологические размышления / Александр Шалимов.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Ленинград :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Лениздат</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1988.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175 с. : ил.</a:t>
            </a:r>
            <a:endParaRPr kumimoji="0" lang="ru-RU" sz="800" i="0" u="none" strike="noStrike" cap="none" normalizeH="0" baseline="0" dirty="0" smtClean="0">
              <a:ln>
                <a:noFill/>
              </a:ln>
              <a:effectLst/>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ome\Desktop\Новая папка\56b465278dc8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714612" y="0"/>
            <a:ext cx="3960440" cy="461665"/>
          </a:xfrm>
          <a:prstGeom prst="rect">
            <a:avLst/>
          </a:prstGeom>
          <a:noFill/>
        </p:spPr>
        <p:txBody>
          <a:bodyPr wrap="square" rtlCol="0">
            <a:spAutoFit/>
          </a:bodyPr>
          <a:lstStyle/>
          <a:p>
            <a:r>
              <a:rPr lang="ru-RU" sz="2400" b="1" dirty="0" smtClean="0">
                <a:solidFill>
                  <a:schemeClr val="accent2">
                    <a:lumMod val="50000"/>
                  </a:schemeClr>
                </a:solidFill>
              </a:rPr>
              <a:t>Страница 4.</a:t>
            </a:r>
            <a:endParaRPr lang="ru-RU" sz="2400" b="1" dirty="0">
              <a:solidFill>
                <a:schemeClr val="accent2">
                  <a:lumMod val="50000"/>
                </a:schemeClr>
              </a:solidFill>
            </a:endParaRPr>
          </a:p>
        </p:txBody>
      </p:sp>
      <p:sp>
        <p:nvSpPr>
          <p:cNvPr id="4" name="TextBox 3"/>
          <p:cNvSpPr txBox="1"/>
          <p:nvPr/>
        </p:nvSpPr>
        <p:spPr>
          <a:xfrm>
            <a:off x="1500166" y="357166"/>
            <a:ext cx="5616624" cy="707886"/>
          </a:xfrm>
          <a:prstGeom prst="rect">
            <a:avLst/>
          </a:prstGeom>
          <a:noFill/>
        </p:spPr>
        <p:txBody>
          <a:bodyPr wrap="square" rtlCol="0">
            <a:spAutoFit/>
          </a:bodyPr>
          <a:lstStyle/>
          <a:p>
            <a:r>
              <a:rPr lang="ru-RU" sz="4000" b="1" u="sng" dirty="0" smtClean="0">
                <a:solidFill>
                  <a:schemeClr val="bg1"/>
                </a:solidFill>
                <a:effectLst>
                  <a:outerShdw blurRad="38100" dist="38100" dir="2700000" algn="tl">
                    <a:srgbClr val="000000">
                      <a:alpha val="43137"/>
                    </a:srgbClr>
                  </a:outerShdw>
                </a:effectLst>
              </a:rPr>
              <a:t>На пути к гармонии</a:t>
            </a:r>
            <a:endParaRPr lang="ru-RU" sz="4000" b="1" u="sng" dirty="0">
              <a:solidFill>
                <a:schemeClr val="bg1"/>
              </a:solidFill>
              <a:effectLst>
                <a:outerShdw blurRad="38100" dist="38100" dir="2700000" algn="tl">
                  <a:srgbClr val="000000">
                    <a:alpha val="43137"/>
                  </a:srgbClr>
                </a:outerShdw>
              </a:effectLst>
            </a:endParaRPr>
          </a:p>
        </p:txBody>
      </p:sp>
      <p:sp>
        <p:nvSpPr>
          <p:cNvPr id="10241" name="Rectangle 1"/>
          <p:cNvSpPr>
            <a:spLocks noChangeArrowheads="1"/>
          </p:cNvSpPr>
          <p:nvPr/>
        </p:nvSpPr>
        <p:spPr bwMode="auto">
          <a:xfrm>
            <a:off x="0" y="1268760"/>
            <a:ext cx="406794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Шире, грудь, распахнись для принятия</a:t>
            </a:r>
            <a:b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br>
            <a: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Чувств весенних - минутных гостей!</a:t>
            </a:r>
            <a:b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br>
            <a: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Ты раскрой мне, природа, объятия,</a:t>
            </a:r>
            <a:b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br>
            <a: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Чтоб я слился с красою твоей!</a:t>
            </a:r>
            <a:b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br>
            <a: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Ты, высокое небо, далекое,</a:t>
            </a:r>
            <a:b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br>
            <a: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Беспредельный простор голубой!</a:t>
            </a:r>
            <a:b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br>
            <a: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Ты, зеленое поле широкое!</a:t>
            </a:r>
            <a:b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br>
            <a: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Только к вам я </a:t>
            </a:r>
            <a:r>
              <a:rPr kumimoji="0" lang="ru-RU" sz="1200" b="1" i="0" u="none" strike="noStrike" cap="none" normalizeH="0" baseline="0" dirty="0" err="1" smtClean="0">
                <a:ln>
                  <a:noFill/>
                </a:ln>
                <a:solidFill>
                  <a:schemeClr val="accent3">
                    <a:lumMod val="50000"/>
                  </a:schemeClr>
                </a:solidFill>
                <a:effectLst/>
                <a:latin typeface="+mj-lt"/>
                <a:ea typeface="Calibri" pitchFamily="34" charset="0"/>
                <a:cs typeface="Times New Roman" pitchFamily="18" charset="0"/>
              </a:rPr>
              <a:t>стремлюся</a:t>
            </a:r>
            <a:r>
              <a:rPr kumimoji="0" lang="ru-RU" sz="12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 душой!</a:t>
            </a:r>
          </a:p>
          <a:p>
            <a:pPr marL="0" marR="0" lvl="0" indent="0" algn="ctr" defTabSz="914400" rtl="0" eaLnBrk="1" fontAlgn="base" latinLnBrk="0" hangingPunct="1">
              <a:lnSpc>
                <a:spcPct val="100000"/>
              </a:lnSpc>
              <a:spcBef>
                <a:spcPct val="0"/>
              </a:spcBef>
              <a:spcAft>
                <a:spcPct val="0"/>
              </a:spcAft>
              <a:buClrTx/>
              <a:buSzTx/>
              <a:buFontTx/>
              <a:buNone/>
              <a:tabLst/>
            </a:pPr>
            <a:r>
              <a:rPr lang="ru-RU" sz="1200" b="1" dirty="0" smtClean="0">
                <a:solidFill>
                  <a:schemeClr val="accent3">
                    <a:lumMod val="50000"/>
                  </a:schemeClr>
                </a:solidFill>
                <a:latin typeface="+mj-lt"/>
                <a:cs typeface="Times New Roman" pitchFamily="18" charset="0"/>
              </a:rPr>
              <a:t>                                    И.Бунин</a:t>
            </a:r>
            <a:endParaRPr kumimoji="0" lang="ru-RU" sz="1200" b="1" i="0" u="none" strike="noStrike" cap="none" normalizeH="0" baseline="0" dirty="0" smtClean="0">
              <a:ln>
                <a:noFill/>
              </a:ln>
              <a:solidFill>
                <a:schemeClr val="accent3">
                  <a:lumMod val="50000"/>
                </a:schemeClr>
              </a:solidFill>
              <a:effectLst/>
              <a:latin typeface="+mj-lt"/>
            </a:endParaRPr>
          </a:p>
        </p:txBody>
      </p:sp>
      <p:sp>
        <p:nvSpPr>
          <p:cNvPr id="6" name="Табличка 5"/>
          <p:cNvSpPr/>
          <p:nvPr/>
        </p:nvSpPr>
        <p:spPr>
          <a:xfrm>
            <a:off x="3635896" y="1700808"/>
            <a:ext cx="5112568" cy="1513878"/>
          </a:xfrm>
          <a:prstGeom prst="plaque">
            <a:avLst/>
          </a:prstGeom>
          <a:solidFill>
            <a:schemeClr val="accent3">
              <a:lumMod val="20000"/>
              <a:lumOff val="80000"/>
            </a:schemeClr>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42" name="Rectangle 2"/>
          <p:cNvSpPr>
            <a:spLocks noChangeArrowheads="1"/>
          </p:cNvSpPr>
          <p:nvPr/>
        </p:nvSpPr>
        <p:spPr bwMode="auto">
          <a:xfrm>
            <a:off x="3779912" y="1700808"/>
            <a:ext cx="464502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Большинство людей искусства отдают себе отчет в том, что возврат человечества к условиям, существовавшим на Земле несколько тысячелетий назад, невозможен. Где же выход? Писатели, поэты, художники, музыканты видят его в восстановлении гармонии в отношениях между человеком и природой. </a:t>
            </a:r>
            <a:endParaRPr kumimoji="0" lang="ru-RU" sz="1400" b="1" i="0" u="none" strike="noStrike" cap="none" normalizeH="0" baseline="0" dirty="0" smtClean="0">
              <a:ln>
                <a:noFill/>
              </a:ln>
              <a:solidFill>
                <a:schemeClr val="accent3">
                  <a:lumMod val="50000"/>
                </a:schemeClr>
              </a:solidFill>
              <a:effectLst/>
              <a:latin typeface="Calibri" pitchFamily="34" charset="0"/>
            </a:endParaRPr>
          </a:p>
        </p:txBody>
      </p:sp>
      <p:sp>
        <p:nvSpPr>
          <p:cNvPr id="10" name="Прямоугольник 9"/>
          <p:cNvSpPr/>
          <p:nvPr/>
        </p:nvSpPr>
        <p:spPr>
          <a:xfrm>
            <a:off x="2285984" y="3929066"/>
            <a:ext cx="4572000" cy="2308324"/>
          </a:xfrm>
          <a:prstGeom prst="rect">
            <a:avLst/>
          </a:prstGeom>
        </p:spPr>
        <p:txBody>
          <a:bodyPr>
            <a:spAutoFit/>
          </a:bodyPr>
          <a:lstStyle/>
          <a:p>
            <a:pPr lvl="0" indent="45085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В синем небе плывут над полями</a:t>
            </a:r>
            <a:endParaRPr lang="ru-RU" sz="1200" b="1" dirty="0" smtClean="0">
              <a:solidFill>
                <a:schemeClr val="accent3">
                  <a:lumMod val="50000"/>
                </a:schemeClr>
              </a:solidFill>
              <a:latin typeface="+mj-lt"/>
            </a:endParaRPr>
          </a:p>
          <a:p>
            <a:pPr lvl="0" indent="45085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Облака с золотыми краями;</a:t>
            </a:r>
            <a:endParaRPr lang="ru-RU" sz="1200" b="1" dirty="0" smtClean="0">
              <a:solidFill>
                <a:schemeClr val="accent3">
                  <a:lumMod val="50000"/>
                </a:schemeClr>
              </a:solidFill>
              <a:latin typeface="+mj-lt"/>
            </a:endParaRPr>
          </a:p>
          <a:p>
            <a:pPr lvl="0" indent="45085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Чуть заметен над лесом туман,</a:t>
            </a:r>
            <a:endParaRPr lang="ru-RU" sz="1200" b="1" dirty="0" smtClean="0">
              <a:solidFill>
                <a:schemeClr val="accent3">
                  <a:lumMod val="50000"/>
                </a:schemeClr>
              </a:solidFill>
              <a:latin typeface="+mj-lt"/>
            </a:endParaRPr>
          </a:p>
          <a:p>
            <a:pPr lvl="0" indent="45085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Тёплый вечер прозрачно-румян.</a:t>
            </a:r>
            <a:endParaRPr lang="ru-RU" sz="1200" b="1" dirty="0" smtClean="0">
              <a:solidFill>
                <a:schemeClr val="accent3">
                  <a:lumMod val="50000"/>
                </a:schemeClr>
              </a:solidFill>
              <a:latin typeface="+mj-lt"/>
            </a:endParaRPr>
          </a:p>
          <a:p>
            <a:pPr lvl="0" indent="45085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Вот уж веет прохладой ночною;</a:t>
            </a:r>
            <a:endParaRPr lang="ru-RU" sz="1200" b="1" dirty="0" smtClean="0">
              <a:solidFill>
                <a:schemeClr val="accent3">
                  <a:lumMod val="50000"/>
                </a:schemeClr>
              </a:solidFill>
              <a:latin typeface="+mj-lt"/>
            </a:endParaRPr>
          </a:p>
          <a:p>
            <a:pPr lvl="0" indent="45085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Грезит колос над узкой межою;</a:t>
            </a:r>
            <a:endParaRPr lang="ru-RU" sz="1200" b="1" dirty="0" smtClean="0">
              <a:solidFill>
                <a:schemeClr val="accent3">
                  <a:lumMod val="50000"/>
                </a:schemeClr>
              </a:solidFill>
              <a:latin typeface="+mj-lt"/>
            </a:endParaRPr>
          </a:p>
          <a:p>
            <a:pPr lvl="0" indent="45085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Месяц огненным шаром встаёт,</a:t>
            </a:r>
            <a:endParaRPr lang="ru-RU" sz="1200" b="1" dirty="0" smtClean="0">
              <a:solidFill>
                <a:schemeClr val="accent3">
                  <a:lumMod val="50000"/>
                </a:schemeClr>
              </a:solidFill>
              <a:latin typeface="+mj-lt"/>
            </a:endParaRPr>
          </a:p>
          <a:p>
            <a:pPr lvl="0" indent="45085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Красным заревом лес обдаёт.</a:t>
            </a:r>
            <a:endParaRPr lang="ru-RU" sz="1200" b="1" dirty="0" smtClean="0">
              <a:solidFill>
                <a:schemeClr val="accent3">
                  <a:lumMod val="50000"/>
                </a:schemeClr>
              </a:solidFill>
              <a:latin typeface="+mj-lt"/>
            </a:endParaRPr>
          </a:p>
          <a:p>
            <a:pPr lvl="0" indent="45085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Кротко звёзд золотое сиянье,</a:t>
            </a:r>
            <a:endParaRPr lang="ru-RU" sz="1200" b="1" dirty="0" smtClean="0">
              <a:solidFill>
                <a:schemeClr val="accent3">
                  <a:lumMod val="50000"/>
                </a:schemeClr>
              </a:solidFill>
              <a:latin typeface="+mj-lt"/>
            </a:endParaRPr>
          </a:p>
          <a:p>
            <a:pPr lvl="0" indent="45085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В чистом поле покой и молчанье;</a:t>
            </a:r>
            <a:endParaRPr lang="ru-RU" sz="1200" b="1" dirty="0" smtClean="0">
              <a:solidFill>
                <a:schemeClr val="accent3">
                  <a:lumMod val="50000"/>
                </a:schemeClr>
              </a:solidFill>
              <a:latin typeface="+mj-lt"/>
            </a:endParaRPr>
          </a:p>
          <a:p>
            <a:pPr lvl="0" indent="45085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Точно в храме, стою я в тиши</a:t>
            </a:r>
            <a:endParaRPr lang="ru-RU" sz="1200" b="1" dirty="0" smtClean="0">
              <a:solidFill>
                <a:schemeClr val="accent3">
                  <a:lumMod val="50000"/>
                </a:schemeClr>
              </a:solidFill>
              <a:latin typeface="+mj-lt"/>
            </a:endParaRPr>
          </a:p>
          <a:p>
            <a:pPr lvl="0" indent="45085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3">
                    <a:lumMod val="50000"/>
                  </a:schemeClr>
                </a:solidFill>
                <a:latin typeface="+mj-lt"/>
                <a:ea typeface="Times New Roman" pitchFamily="18" charset="0"/>
                <a:cs typeface="Times New Roman" pitchFamily="18" charset="0"/>
              </a:rPr>
              <a:t>И в восторге молюсь от души.</a:t>
            </a:r>
            <a:endParaRPr lang="ru-RU" sz="1200" b="1" dirty="0" smtClean="0">
              <a:solidFill>
                <a:schemeClr val="accent3">
                  <a:lumMod val="50000"/>
                </a:schemeClr>
              </a:solidFill>
              <a:latin typeface="+mj-lt"/>
            </a:endParaRPr>
          </a:p>
        </p:txBody>
      </p:sp>
      <p:sp>
        <p:nvSpPr>
          <p:cNvPr id="11" name="Прямоугольник 10"/>
          <p:cNvSpPr/>
          <p:nvPr/>
        </p:nvSpPr>
        <p:spPr>
          <a:xfrm>
            <a:off x="500034" y="3500438"/>
            <a:ext cx="6786610" cy="307777"/>
          </a:xfrm>
          <a:prstGeom prst="rect">
            <a:avLst/>
          </a:prstGeom>
        </p:spPr>
        <p:txBody>
          <a:bodyPr wrap="square">
            <a:spAutoFit/>
          </a:bodyPr>
          <a:lstStyle/>
          <a:p>
            <a:r>
              <a:rPr lang="ru-RU" sz="1400" b="1" dirty="0" smtClean="0">
                <a:solidFill>
                  <a:schemeClr val="accent2">
                    <a:lumMod val="50000"/>
                  </a:schemeClr>
                </a:solidFill>
              </a:rPr>
              <a:t>Природа – первооснова всего сущего – таков лейтмотив стихов И.С. Никитина</a:t>
            </a:r>
            <a:endParaRPr lang="ru-RU" sz="1400" b="1" dirty="0">
              <a:solidFill>
                <a:schemeClr val="accent2">
                  <a:lumMod val="50000"/>
                </a:schemeClr>
              </a:solidFill>
            </a:endParaRPr>
          </a:p>
        </p:txBody>
      </p:sp>
      <p:pic>
        <p:nvPicPr>
          <p:cNvPr id="12" name="Picture 2" descr="C:\Documents and Settings\Кармазина.TBC.000\Рабочий стол\Новая папка\82394-i009-001-203915575.jpg"/>
          <p:cNvPicPr>
            <a:picLocks noChangeAspect="1" noChangeArrowheads="1"/>
          </p:cNvPicPr>
          <p:nvPr/>
        </p:nvPicPr>
        <p:blipFill>
          <a:blip r:embed="rId3" cstate="print"/>
          <a:srcRect/>
          <a:stretch>
            <a:fillRect/>
          </a:stretch>
        </p:blipFill>
        <p:spPr bwMode="auto">
          <a:xfrm>
            <a:off x="714348" y="4000504"/>
            <a:ext cx="1285884" cy="18772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Прямоугольник 12"/>
          <p:cNvSpPr/>
          <p:nvPr/>
        </p:nvSpPr>
        <p:spPr>
          <a:xfrm>
            <a:off x="428596" y="6072206"/>
            <a:ext cx="2123728" cy="430887"/>
          </a:xfrm>
          <a:prstGeom prst="rect">
            <a:avLst/>
          </a:prstGeom>
        </p:spPr>
        <p:txBody>
          <a:bodyPr wrap="square">
            <a:spAutoFit/>
          </a:bodyPr>
          <a:lstStyle/>
          <a:p>
            <a:pPr algn="ctr"/>
            <a:r>
              <a:rPr lang="ru-RU" sz="1200" b="1" dirty="0" smtClean="0">
                <a:solidFill>
                  <a:schemeClr val="accent3">
                    <a:lumMod val="50000"/>
                  </a:schemeClr>
                </a:solidFill>
              </a:rPr>
              <a:t>И.С.Никитин</a:t>
            </a:r>
          </a:p>
          <a:p>
            <a:pPr algn="ctr"/>
            <a:r>
              <a:rPr lang="ru-RU" sz="1000" b="1" dirty="0" smtClean="0">
                <a:solidFill>
                  <a:schemeClr val="accent3">
                    <a:lumMod val="50000"/>
                  </a:schemeClr>
                </a:solidFill>
              </a:rPr>
              <a:t>1824-1861</a:t>
            </a:r>
            <a:endParaRPr lang="ru-RU" sz="1000" b="1" dirty="0">
              <a:solidFill>
                <a:schemeClr val="accent3">
                  <a:lumMod val="50000"/>
                </a:schemeClr>
              </a:solidFill>
            </a:endParaRPr>
          </a:p>
        </p:txBody>
      </p:sp>
      <p:pic>
        <p:nvPicPr>
          <p:cNvPr id="7170" name="Picture 2" descr="C:\Documents and Settings\Кармазина.TBC.000\Рабочий стол\Новая папка\1008751972.jpg"/>
          <p:cNvPicPr>
            <a:picLocks noChangeAspect="1" noChangeArrowheads="1"/>
          </p:cNvPicPr>
          <p:nvPr/>
        </p:nvPicPr>
        <p:blipFill>
          <a:blip r:embed="rId4" cstate="print"/>
          <a:srcRect/>
          <a:stretch>
            <a:fillRect/>
          </a:stretch>
        </p:blipFill>
        <p:spPr bwMode="auto">
          <a:xfrm>
            <a:off x="5929322" y="4000504"/>
            <a:ext cx="1195207" cy="2091612"/>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9217" name="Rectangle 1"/>
          <p:cNvSpPr>
            <a:spLocks noChangeArrowheads="1"/>
          </p:cNvSpPr>
          <p:nvPr/>
        </p:nvSpPr>
        <p:spPr bwMode="auto">
          <a:xfrm>
            <a:off x="7215206" y="4714884"/>
            <a:ext cx="17859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Никитин, И. С. Стихотворения / Иван Никитин ; [сост. и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предисл</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О. Г.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Ласунского</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 ил. Ю. М. Игнатьева]. – Москва : Детская литература, 1976. – 94 с. : ил. – (Школьная библиотека).</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Кармазина.TBC.000\Рабочий стол\экология\Новая папка\green-nature-vector-backgrounds-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8" name="Rectangle 2"/>
          <p:cNvSpPr>
            <a:spLocks noChangeArrowheads="1"/>
          </p:cNvSpPr>
          <p:nvPr/>
        </p:nvSpPr>
        <p:spPr bwMode="auto">
          <a:xfrm>
            <a:off x="3214678" y="234806"/>
            <a:ext cx="578530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ea typeface="Calibri" pitchFamily="34" charset="0"/>
                <a:cs typeface="Times New Roman" pitchFamily="18" charset="0"/>
              </a:rPr>
              <a:t>Человек в творчестве С.Есенина – не обуза природе, а неотъемлемая ее часть. Особую чуткость проявляет поэт к состоянию окружающего мира. </a:t>
            </a:r>
            <a:endParaRPr kumimoji="0" lang="ru-RU" sz="1400" b="1" i="0" u="none" strike="noStrike" cap="none" normalizeH="0" baseline="0" dirty="0" smtClean="0">
              <a:ln>
                <a:noFill/>
              </a:ln>
              <a:solidFill>
                <a:schemeClr val="accent2">
                  <a:lumMod val="50000"/>
                </a:schemeClr>
              </a:solidFill>
              <a:effectLst/>
            </a:endParaRPr>
          </a:p>
        </p:txBody>
      </p:sp>
      <p:sp>
        <p:nvSpPr>
          <p:cNvPr id="4099" name="Rectangle 3"/>
          <p:cNvSpPr>
            <a:spLocks noChangeArrowheads="1"/>
          </p:cNvSpPr>
          <p:nvPr/>
        </p:nvSpPr>
        <p:spPr bwMode="auto">
          <a:xfrm>
            <a:off x="251520" y="0"/>
            <a:ext cx="324036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bat" pitchFamily="2"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Сыплет черемуха снегом,</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Зелень в цвету и росе.</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В поле, склоняясь к побегам,</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Ходят грачи в полосе.</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Никнут шелковые травы,</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Пахнет смолистой сосной.</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Ой вы, луга и дубравы,—</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Я одурманен весной.</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Радугой тайные вести</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Светятся в душу мою.</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Думаю я о невесте,</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Только о ней лишь пою.</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Сыпь ты, черемуха, снегом,</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Пойте вы, птахи, в лесу.</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По полю </a:t>
            </a:r>
            <a:r>
              <a:rPr kumimoji="0" lang="ru-RU" sz="1200" b="1" i="0" u="none" strike="noStrike" cap="none" normalizeH="0" baseline="0" dirty="0" err="1" smtClean="0">
                <a:ln>
                  <a:noFill/>
                </a:ln>
                <a:solidFill>
                  <a:schemeClr val="accent3">
                    <a:lumMod val="50000"/>
                  </a:schemeClr>
                </a:solidFill>
                <a:effectLst/>
                <a:latin typeface="+mj-lt"/>
                <a:ea typeface="Times New Roman" pitchFamily="18" charset="0"/>
                <a:cs typeface="Times New Roman" pitchFamily="18" charset="0"/>
              </a:rPr>
              <a:t>зыбистым</a:t>
            </a: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 бегом</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Пеной я цвет разнесу.</a:t>
            </a:r>
            <a:endParaRPr kumimoji="0" lang="ru-RU" sz="1200" b="1" i="0" u="none" strike="noStrike" cap="none" normalizeH="0" baseline="0" dirty="0" smtClean="0">
              <a:ln>
                <a:noFill/>
              </a:ln>
              <a:solidFill>
                <a:schemeClr val="accent3">
                  <a:lumMod val="50000"/>
                </a:schemeClr>
              </a:solidFill>
              <a:effectLst/>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027" name="Picture 3" descr="C:\Documents and Settings\Кармазина.TBC.000\Рабочий стол\Новая папка\Yesenin-2-Foto.jpg"/>
          <p:cNvPicPr>
            <a:picLocks noChangeAspect="1" noChangeArrowheads="1"/>
          </p:cNvPicPr>
          <p:nvPr/>
        </p:nvPicPr>
        <p:blipFill>
          <a:blip r:embed="rId3" cstate="print"/>
          <a:srcRect/>
          <a:stretch>
            <a:fillRect/>
          </a:stretch>
        </p:blipFill>
        <p:spPr bwMode="auto">
          <a:xfrm>
            <a:off x="7500958" y="1000108"/>
            <a:ext cx="1116660" cy="14148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Box 9"/>
          <p:cNvSpPr txBox="1"/>
          <p:nvPr/>
        </p:nvSpPr>
        <p:spPr>
          <a:xfrm>
            <a:off x="7631832" y="2500306"/>
            <a:ext cx="1512168" cy="430887"/>
          </a:xfrm>
          <a:prstGeom prst="rect">
            <a:avLst/>
          </a:prstGeom>
          <a:noFill/>
        </p:spPr>
        <p:txBody>
          <a:bodyPr wrap="square" rtlCol="0">
            <a:spAutoFit/>
          </a:bodyPr>
          <a:lstStyle/>
          <a:p>
            <a:r>
              <a:rPr lang="ru-RU" sz="1200" b="1" dirty="0" smtClean="0">
                <a:solidFill>
                  <a:schemeClr val="accent3">
                    <a:lumMod val="50000"/>
                  </a:schemeClr>
                </a:solidFill>
              </a:rPr>
              <a:t>С. Есенин</a:t>
            </a:r>
          </a:p>
          <a:p>
            <a:r>
              <a:rPr lang="ru-RU" sz="1000" b="1" dirty="0" smtClean="0">
                <a:solidFill>
                  <a:schemeClr val="accent3">
                    <a:lumMod val="50000"/>
                  </a:schemeClr>
                </a:solidFill>
              </a:rPr>
              <a:t>1895-1925</a:t>
            </a:r>
            <a:endParaRPr lang="ru-RU" sz="1000" b="1" dirty="0">
              <a:solidFill>
                <a:schemeClr val="accent3">
                  <a:lumMod val="50000"/>
                </a:schemeClr>
              </a:solidFill>
            </a:endParaRPr>
          </a:p>
        </p:txBody>
      </p:sp>
      <p:sp>
        <p:nvSpPr>
          <p:cNvPr id="11" name="Прямоугольник 10"/>
          <p:cNvSpPr/>
          <p:nvPr/>
        </p:nvSpPr>
        <p:spPr>
          <a:xfrm>
            <a:off x="5724128" y="3140968"/>
            <a:ext cx="4572000" cy="2954655"/>
          </a:xfrm>
          <a:prstGeom prst="rect">
            <a:avLst/>
          </a:prstGeom>
        </p:spPr>
        <p:txBody>
          <a:bodyPr>
            <a:spAutoFit/>
          </a:bodyPr>
          <a:lstStyle/>
          <a:p>
            <a:r>
              <a:rPr lang="ru-RU" sz="1200" b="1" dirty="0" smtClean="0">
                <a:solidFill>
                  <a:schemeClr val="accent3">
                    <a:lumMod val="50000"/>
                  </a:schemeClr>
                </a:solidFill>
                <a:latin typeface="+mj-lt"/>
              </a:rPr>
              <a:t>Бессмертник сух и розов. Облака</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На свежем небе вылеплены грубо.</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Единственного в этом парке дуба</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Листва еще бесцветна и тонка.</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Лучи зари до полночи горят.</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Как хорошо в моем затворе тесном!</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О самом нежном, о всегда чудесном</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Со мной сегодня птицы говорят.</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Я счастлива. Но мне всего милей</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Лесная и пологая дорога,</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Убогий мост, скривившийся немного,</a:t>
            </a:r>
            <a:br>
              <a:rPr lang="ru-RU" sz="1200" b="1" dirty="0" smtClean="0">
                <a:solidFill>
                  <a:schemeClr val="accent3">
                    <a:lumMod val="50000"/>
                  </a:schemeClr>
                </a:solidFill>
                <a:latin typeface="+mj-lt"/>
              </a:rPr>
            </a:br>
            <a:r>
              <a:rPr lang="ru-RU" sz="1200" b="1" dirty="0" smtClean="0">
                <a:solidFill>
                  <a:schemeClr val="accent3">
                    <a:lumMod val="50000"/>
                  </a:schemeClr>
                </a:solidFill>
                <a:latin typeface="+mj-lt"/>
              </a:rPr>
              <a:t>И то, что ждать осталось мало дней.</a:t>
            </a:r>
            <a:r>
              <a:rPr lang="ru-RU" b="1" dirty="0" smtClean="0">
                <a:solidFill>
                  <a:schemeClr val="accent3">
                    <a:lumMod val="50000"/>
                  </a:schemeClr>
                </a:solidFill>
                <a:latin typeface="+mj-lt"/>
              </a:rPr>
              <a:t/>
            </a:r>
            <a:br>
              <a:rPr lang="ru-RU" b="1" dirty="0" smtClean="0">
                <a:solidFill>
                  <a:schemeClr val="accent3">
                    <a:lumMod val="50000"/>
                  </a:schemeClr>
                </a:solidFill>
                <a:latin typeface="+mj-lt"/>
              </a:rPr>
            </a:br>
            <a:endParaRPr lang="ru-RU" b="1" dirty="0">
              <a:solidFill>
                <a:schemeClr val="accent3">
                  <a:lumMod val="50000"/>
                </a:schemeClr>
              </a:solidFill>
              <a:latin typeface="+mj-lt"/>
            </a:endParaRPr>
          </a:p>
        </p:txBody>
      </p:sp>
      <p:sp>
        <p:nvSpPr>
          <p:cNvPr id="12" name="Прямоугольник 11"/>
          <p:cNvSpPr/>
          <p:nvPr/>
        </p:nvSpPr>
        <p:spPr>
          <a:xfrm>
            <a:off x="323528" y="3356992"/>
            <a:ext cx="5382344" cy="1169551"/>
          </a:xfrm>
          <a:prstGeom prst="rect">
            <a:avLst/>
          </a:prstGeom>
        </p:spPr>
        <p:txBody>
          <a:bodyPr wrap="square">
            <a:spAutoFit/>
          </a:bodyPr>
          <a:lstStyle/>
          <a:p>
            <a:pPr lvl="0" indent="450850" algn="just" fontAlgn="base">
              <a:spcBef>
                <a:spcPct val="0"/>
              </a:spcBef>
              <a:spcAft>
                <a:spcPct val="0"/>
              </a:spcAft>
            </a:pPr>
            <a:r>
              <a:rPr lang="ru-RU" sz="1400" b="1" dirty="0" smtClean="0">
                <a:solidFill>
                  <a:schemeClr val="accent2">
                    <a:lumMod val="50000"/>
                  </a:schemeClr>
                </a:solidFill>
                <a:ea typeface="Calibri" pitchFamily="34" charset="0"/>
                <a:cs typeface="Times New Roman" pitchFamily="18" charset="0"/>
              </a:rPr>
              <a:t>Таинство бытия пытается постичь поэтесса А.Ахматова.   В стихах Ахматовой природа выступает фоном, на котором вершится эмоциональная жизнь человека. Она может усилить или ослабить переживания, обострить боль или утешить.</a:t>
            </a:r>
          </a:p>
          <a:p>
            <a:pPr lvl="0" indent="450850" eaLnBrk="0" fontAlgn="base" hangingPunct="0">
              <a:spcBef>
                <a:spcPct val="0"/>
              </a:spcBef>
              <a:spcAft>
                <a:spcPct val="0"/>
              </a:spcAft>
            </a:pPr>
            <a:r>
              <a:rPr lang="ru-RU" sz="1400" b="1" dirty="0" smtClean="0">
                <a:solidFill>
                  <a:schemeClr val="accent2">
                    <a:lumMod val="50000"/>
                  </a:schemeClr>
                </a:solidFill>
                <a:ea typeface="Calibri" pitchFamily="34" charset="0"/>
                <a:cs typeface="Times New Roman" pitchFamily="18" charset="0"/>
              </a:rPr>
              <a:t>                                                </a:t>
            </a:r>
            <a:endParaRPr lang="ru-RU" sz="1400" b="1" dirty="0" smtClean="0">
              <a:solidFill>
                <a:schemeClr val="accent2">
                  <a:lumMod val="50000"/>
                </a:schemeClr>
              </a:solidFill>
            </a:endParaRPr>
          </a:p>
        </p:txBody>
      </p:sp>
      <p:pic>
        <p:nvPicPr>
          <p:cNvPr id="13" name="Picture 2" descr="C:\Documents and Settings\Кармазина.TBC.000\Рабочий стол\Новая папка\AhmatovaA.jpg"/>
          <p:cNvPicPr>
            <a:picLocks noChangeAspect="1" noChangeArrowheads="1"/>
          </p:cNvPicPr>
          <p:nvPr/>
        </p:nvPicPr>
        <p:blipFill>
          <a:blip r:embed="rId4" cstate="print"/>
          <a:srcRect/>
          <a:stretch>
            <a:fillRect/>
          </a:stretch>
        </p:blipFill>
        <p:spPr bwMode="auto">
          <a:xfrm>
            <a:off x="700440" y="4500570"/>
            <a:ext cx="1642252" cy="12858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Прямоугольник 13"/>
          <p:cNvSpPr/>
          <p:nvPr/>
        </p:nvSpPr>
        <p:spPr>
          <a:xfrm>
            <a:off x="928662" y="5929330"/>
            <a:ext cx="4572000" cy="430887"/>
          </a:xfrm>
          <a:prstGeom prst="rect">
            <a:avLst/>
          </a:prstGeom>
        </p:spPr>
        <p:txBody>
          <a:bodyPr>
            <a:spAutoFit/>
          </a:bodyPr>
          <a:lstStyle/>
          <a:p>
            <a:r>
              <a:rPr lang="ru-RU" sz="1200" b="1" dirty="0" smtClean="0">
                <a:solidFill>
                  <a:schemeClr val="accent3">
                    <a:lumMod val="50000"/>
                  </a:schemeClr>
                </a:solidFill>
              </a:rPr>
              <a:t>А.Ахматова</a:t>
            </a:r>
          </a:p>
          <a:p>
            <a:r>
              <a:rPr lang="ru-RU" sz="1000" b="1" dirty="0" smtClean="0">
                <a:solidFill>
                  <a:schemeClr val="accent3">
                    <a:lumMod val="50000"/>
                  </a:schemeClr>
                </a:solidFill>
              </a:rPr>
              <a:t>  1889-1966</a:t>
            </a:r>
            <a:endParaRPr lang="ru-RU" sz="1000" b="1" dirty="0">
              <a:solidFill>
                <a:schemeClr val="accent3">
                  <a:lumMod val="50000"/>
                </a:schemeClr>
              </a:solidFill>
            </a:endParaRPr>
          </a:p>
        </p:txBody>
      </p:sp>
      <p:pic>
        <p:nvPicPr>
          <p:cNvPr id="11266" name="Picture 2" descr="C:\Documents and Settings\Кармазина.TBC.000\Рабочий стол\Новая папка\1002482323.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72000" y="1071546"/>
            <a:ext cx="1288289" cy="1864628"/>
          </a:xfrm>
          <a:prstGeom prst="rect">
            <a:avLst/>
          </a:prstGeom>
          <a:noFill/>
          <a:ln>
            <a:noFill/>
          </a:ln>
          <a:effectLst/>
        </p:spPr>
      </p:pic>
      <p:pic>
        <p:nvPicPr>
          <p:cNvPr id="11267" name="Picture 3" descr="C:\Documents and Settings\Кармазина.TBC.000\Рабочий стол\Новая папка\al_book_3300.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915816" y="4365104"/>
            <a:ext cx="1224136" cy="1992854"/>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8193" name="Rectangle 1"/>
          <p:cNvSpPr>
            <a:spLocks noChangeArrowheads="1"/>
          </p:cNvSpPr>
          <p:nvPr/>
        </p:nvSpPr>
        <p:spPr bwMode="auto">
          <a:xfrm>
            <a:off x="5929322" y="1285860"/>
            <a:ext cx="135732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Есенин, С. Собрание сочинений. В 3 т. Т.1 / Сергей Есенин ; [сост.и общ. ред. Ю.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Прокушева</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Правда, 1983.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432 с.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(Библиотека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Огонек</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(Отечественная классика).</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8194" name="Rectangle 2"/>
          <p:cNvSpPr>
            <a:spLocks noChangeArrowheads="1"/>
          </p:cNvSpPr>
          <p:nvPr/>
        </p:nvSpPr>
        <p:spPr bwMode="auto">
          <a:xfrm>
            <a:off x="4214810" y="4714884"/>
            <a:ext cx="150019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Ахматова, А. Стихи и проза / Анна Ахматова ; [сост. В. Прохорова].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Искусство, 1989.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207 с.</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pic>
        <p:nvPicPr>
          <p:cNvPr id="2050" name="Picture 2" descr="C:\Users\Кармазина.TBC\Desktop\2011-07-26_15-23-32_552441872.jpg"/>
          <p:cNvPicPr>
            <a:picLocks noChangeAspect="1" noChangeArrowheads="1"/>
          </p:cNvPicPr>
          <p:nvPr/>
        </p:nvPicPr>
        <p:blipFill>
          <a:blip r:embed="rId7" cstate="print"/>
          <a:srcRect/>
          <a:stretch>
            <a:fillRect/>
          </a:stretch>
        </p:blipFill>
        <p:spPr bwMode="auto">
          <a:xfrm rot="21191357">
            <a:off x="2541494" y="1371850"/>
            <a:ext cx="1590396" cy="1192797"/>
          </a:xfrm>
          <a:prstGeom prst="ellipse">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экология\Новая папка\green-nature-vector-backgrounds-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3" name="Rectangle 1"/>
          <p:cNvSpPr>
            <a:spLocks noChangeArrowheads="1"/>
          </p:cNvSpPr>
          <p:nvPr/>
        </p:nvSpPr>
        <p:spPr bwMode="auto">
          <a:xfrm>
            <a:off x="3214678" y="3786190"/>
            <a:ext cx="542928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ea typeface="Calibri" pitchFamily="34" charset="0"/>
                <a:cs typeface="Times New Roman" pitchFamily="18" charset="0"/>
              </a:rPr>
              <a:t>     Преклоняется перед живительной силой природы А.Дементьев. Поэт опечален происходящим на его глазах процессом вытеснения природы человеком и одновременно верит в его благоразумие. </a:t>
            </a:r>
            <a:endParaRPr kumimoji="0" lang="ru-RU" sz="1400" b="1" i="0" u="none" strike="noStrike" cap="none" normalizeH="0" baseline="0" dirty="0" smtClean="0">
              <a:ln>
                <a:noFill/>
              </a:ln>
              <a:solidFill>
                <a:schemeClr val="accent2">
                  <a:lumMod val="50000"/>
                </a:schemeClr>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074" name="Rectangle 2"/>
          <p:cNvSpPr>
            <a:spLocks noChangeArrowheads="1"/>
          </p:cNvSpPr>
          <p:nvPr/>
        </p:nvSpPr>
        <p:spPr bwMode="auto">
          <a:xfrm>
            <a:off x="0" y="3714752"/>
            <a:ext cx="3744416" cy="2662267"/>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1400" b="1"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«Вечерний пейзаж»</a:t>
            </a:r>
            <a:endParaRPr kumimoji="0" lang="ru-RU" sz="1200" b="1"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Зелёный водопад плакучих ив</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Беззвучно ниспадает в гуще сада.</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Не от него ли так легка прохлада?</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Не потому ли вечер так красив?</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И очень жаль, что рядом нет тебя,</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Что эту красоту ты не увидишь.</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Вон тополь встал —</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Как будто древний витязь,</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Поводья еле слышно теребя.</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Вот выкована ель из серебра —</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Таких красивых не встречал я сроду.</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О, как бы ни любили мы природу,</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mj-lt"/>
                <a:ea typeface="Times New Roman" pitchFamily="18" charset="0"/>
                <a:cs typeface="Times New Roman" pitchFamily="18" charset="0"/>
              </a:rPr>
              <a:t>Нам век не оплатить ее добра…</a:t>
            </a:r>
          </a:p>
        </p:txBody>
      </p:sp>
      <p:pic>
        <p:nvPicPr>
          <p:cNvPr id="2051" name="Picture 3" descr="C:\Documents and Settings\Кармазина.TBC.000\Рабочий стол\Новая папка\20ac3ed06de5d55da9a286c63f43729d.jpg"/>
          <p:cNvPicPr>
            <a:picLocks noChangeAspect="1" noChangeArrowheads="1"/>
          </p:cNvPicPr>
          <p:nvPr/>
        </p:nvPicPr>
        <p:blipFill>
          <a:blip r:embed="rId3" cstate="print"/>
          <a:srcRect/>
          <a:stretch>
            <a:fillRect/>
          </a:stretch>
        </p:blipFill>
        <p:spPr bwMode="auto">
          <a:xfrm>
            <a:off x="7143768" y="4643446"/>
            <a:ext cx="1607101" cy="12053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Box 9"/>
          <p:cNvSpPr txBox="1"/>
          <p:nvPr/>
        </p:nvSpPr>
        <p:spPr>
          <a:xfrm>
            <a:off x="7429520" y="5929330"/>
            <a:ext cx="1080120" cy="707886"/>
          </a:xfrm>
          <a:prstGeom prst="rect">
            <a:avLst/>
          </a:prstGeom>
          <a:noFill/>
        </p:spPr>
        <p:txBody>
          <a:bodyPr wrap="square" rtlCol="0">
            <a:spAutoFit/>
          </a:bodyPr>
          <a:lstStyle/>
          <a:p>
            <a:r>
              <a:rPr lang="ru-RU" sz="1200" b="1" dirty="0" smtClean="0">
                <a:solidFill>
                  <a:schemeClr val="accent3">
                    <a:lumMod val="50000"/>
                  </a:schemeClr>
                </a:solidFill>
              </a:rPr>
              <a:t>А.Дементьев</a:t>
            </a:r>
          </a:p>
          <a:p>
            <a:r>
              <a:rPr lang="ru-RU" sz="1000" b="1" dirty="0" smtClean="0">
                <a:solidFill>
                  <a:schemeClr val="accent3">
                    <a:lumMod val="50000"/>
                  </a:schemeClr>
                </a:solidFill>
              </a:rPr>
              <a:t>        1928г.</a:t>
            </a:r>
          </a:p>
          <a:p>
            <a:endParaRPr lang="ru-RU" dirty="0"/>
          </a:p>
        </p:txBody>
      </p:sp>
      <p:sp>
        <p:nvSpPr>
          <p:cNvPr id="11" name="TextBox 10"/>
          <p:cNvSpPr txBox="1"/>
          <p:nvPr/>
        </p:nvSpPr>
        <p:spPr>
          <a:xfrm>
            <a:off x="214282" y="285728"/>
            <a:ext cx="5400600" cy="1015663"/>
          </a:xfrm>
          <a:prstGeom prst="rect">
            <a:avLst/>
          </a:prstGeom>
          <a:noFill/>
        </p:spPr>
        <p:txBody>
          <a:bodyPr wrap="square" rtlCol="0">
            <a:spAutoFit/>
          </a:bodyPr>
          <a:lstStyle/>
          <a:p>
            <a:pPr algn="just"/>
            <a:r>
              <a:rPr lang="ru-RU" sz="1400" b="1" dirty="0" smtClean="0">
                <a:solidFill>
                  <a:schemeClr val="accent2">
                    <a:lumMod val="50000"/>
                  </a:schemeClr>
                </a:solidFill>
              </a:rPr>
              <a:t>           Природа в поэзии  Б. Пастернака — не объект описания, а главный герой и двигатель событий. Природа чувствует и мыслит, совершает поступки, обладает характером и психологией.</a:t>
            </a:r>
          </a:p>
          <a:p>
            <a:endParaRPr lang="ru-RU" dirty="0"/>
          </a:p>
        </p:txBody>
      </p:sp>
      <p:sp>
        <p:nvSpPr>
          <p:cNvPr id="12" name="Прямоугольник 11"/>
          <p:cNvSpPr/>
          <p:nvPr/>
        </p:nvSpPr>
        <p:spPr>
          <a:xfrm>
            <a:off x="5714976" y="428604"/>
            <a:ext cx="3429024" cy="2862322"/>
          </a:xfrm>
          <a:prstGeom prst="rect">
            <a:avLst/>
          </a:prstGeom>
        </p:spPr>
        <p:txBody>
          <a:bodyPr wrap="square">
            <a:spAutoFit/>
          </a:bodyPr>
          <a:lstStyle/>
          <a:p>
            <a:r>
              <a:rPr lang="ru-RU" sz="1200" b="1" cap="all" dirty="0" smtClean="0">
                <a:solidFill>
                  <a:schemeClr val="accent3">
                    <a:lumMod val="50000"/>
                  </a:schemeClr>
                </a:solidFill>
                <a:latin typeface="+mj-lt"/>
              </a:rPr>
              <a:t>              «После грозы»</a:t>
            </a:r>
          </a:p>
          <a:p>
            <a:r>
              <a:rPr lang="ru-RU" sz="1200" b="1" dirty="0" smtClean="0">
                <a:solidFill>
                  <a:schemeClr val="accent3">
                    <a:lumMod val="50000"/>
                  </a:schemeClr>
                </a:solidFill>
                <a:latin typeface="+mj-lt"/>
              </a:rPr>
              <a:t>Пронесшейся грозою полон </a:t>
            </a:r>
            <a:r>
              <a:rPr lang="ru-RU" sz="1200" b="1" dirty="0" err="1" smtClean="0">
                <a:solidFill>
                  <a:schemeClr val="accent3">
                    <a:lumMod val="50000"/>
                  </a:schemeClr>
                </a:solidFill>
                <a:latin typeface="+mj-lt"/>
              </a:rPr>
              <a:t>воздуx</a:t>
            </a:r>
            <a:r>
              <a:rPr lang="ru-RU" sz="1200" b="1" dirty="0" smtClean="0">
                <a:solidFill>
                  <a:schemeClr val="accent3">
                    <a:lumMod val="50000"/>
                  </a:schemeClr>
                </a:solidFill>
                <a:latin typeface="+mj-lt"/>
              </a:rPr>
              <a:t>. </a:t>
            </a:r>
          </a:p>
          <a:p>
            <a:r>
              <a:rPr lang="ru-RU" sz="1200" b="1" dirty="0" smtClean="0">
                <a:solidFill>
                  <a:schemeClr val="accent3">
                    <a:lumMod val="50000"/>
                  </a:schemeClr>
                </a:solidFill>
                <a:latin typeface="+mj-lt"/>
              </a:rPr>
              <a:t>Все ожило, все дышит, как в раю. </a:t>
            </a:r>
          </a:p>
          <a:p>
            <a:r>
              <a:rPr lang="ru-RU" sz="1200" b="1" dirty="0" smtClean="0">
                <a:solidFill>
                  <a:schemeClr val="accent3">
                    <a:lumMod val="50000"/>
                  </a:schemeClr>
                </a:solidFill>
                <a:latin typeface="+mj-lt"/>
              </a:rPr>
              <a:t>Всем роспуском кистей </a:t>
            </a:r>
            <a:r>
              <a:rPr lang="ru-RU" sz="1200" b="1" dirty="0" err="1" smtClean="0">
                <a:solidFill>
                  <a:schemeClr val="accent3">
                    <a:lumMod val="50000"/>
                  </a:schemeClr>
                </a:solidFill>
                <a:latin typeface="+mj-lt"/>
              </a:rPr>
              <a:t>лиловогроздыx</a:t>
            </a:r>
            <a:r>
              <a:rPr lang="ru-RU" sz="1200" b="1" dirty="0" smtClean="0">
                <a:solidFill>
                  <a:schemeClr val="accent3">
                    <a:lumMod val="50000"/>
                  </a:schemeClr>
                </a:solidFill>
                <a:latin typeface="+mj-lt"/>
              </a:rPr>
              <a:t> </a:t>
            </a:r>
          </a:p>
          <a:p>
            <a:r>
              <a:rPr lang="ru-RU" sz="1200" b="1" dirty="0" smtClean="0">
                <a:solidFill>
                  <a:schemeClr val="accent3">
                    <a:lumMod val="50000"/>
                  </a:schemeClr>
                </a:solidFill>
                <a:latin typeface="+mj-lt"/>
              </a:rPr>
              <a:t>Сирень вбирает свежести струю. </a:t>
            </a:r>
          </a:p>
          <a:p>
            <a:r>
              <a:rPr lang="ru-RU" sz="1200" b="1" dirty="0" smtClean="0">
                <a:solidFill>
                  <a:schemeClr val="accent3">
                    <a:lumMod val="50000"/>
                  </a:schemeClr>
                </a:solidFill>
                <a:latin typeface="+mj-lt"/>
              </a:rPr>
              <a:t>Все живо переменою погоды. </a:t>
            </a:r>
          </a:p>
          <a:p>
            <a:r>
              <a:rPr lang="ru-RU" sz="1200" b="1" dirty="0" smtClean="0">
                <a:solidFill>
                  <a:schemeClr val="accent3">
                    <a:lumMod val="50000"/>
                  </a:schemeClr>
                </a:solidFill>
                <a:latin typeface="+mj-lt"/>
              </a:rPr>
              <a:t>Дождь заливает кровель желоба, </a:t>
            </a:r>
          </a:p>
          <a:p>
            <a:r>
              <a:rPr lang="ru-RU" sz="1200" b="1" dirty="0" smtClean="0">
                <a:solidFill>
                  <a:schemeClr val="accent3">
                    <a:lumMod val="50000"/>
                  </a:schemeClr>
                </a:solidFill>
                <a:latin typeface="+mj-lt"/>
              </a:rPr>
              <a:t>Но все светлее неба </a:t>
            </a:r>
            <a:r>
              <a:rPr lang="ru-RU" sz="1200" b="1" dirty="0" err="1" smtClean="0">
                <a:solidFill>
                  <a:schemeClr val="accent3">
                    <a:lumMod val="50000"/>
                  </a:schemeClr>
                </a:solidFill>
                <a:latin typeface="+mj-lt"/>
              </a:rPr>
              <a:t>переxоды</a:t>
            </a:r>
            <a:r>
              <a:rPr lang="ru-RU" sz="1200" b="1" dirty="0" smtClean="0">
                <a:solidFill>
                  <a:schemeClr val="accent3">
                    <a:lumMod val="50000"/>
                  </a:schemeClr>
                </a:solidFill>
                <a:latin typeface="+mj-lt"/>
              </a:rPr>
              <a:t>, </a:t>
            </a:r>
          </a:p>
          <a:p>
            <a:r>
              <a:rPr lang="ru-RU" sz="1200" b="1" dirty="0" smtClean="0">
                <a:solidFill>
                  <a:schemeClr val="accent3">
                    <a:lumMod val="50000"/>
                  </a:schemeClr>
                </a:solidFill>
                <a:latin typeface="+mj-lt"/>
              </a:rPr>
              <a:t>И высь за черной тучей голуба. </a:t>
            </a:r>
          </a:p>
          <a:p>
            <a:r>
              <a:rPr lang="ru-RU" sz="1200" b="1" dirty="0" smtClean="0">
                <a:solidFill>
                  <a:schemeClr val="accent3">
                    <a:lumMod val="50000"/>
                  </a:schemeClr>
                </a:solidFill>
                <a:latin typeface="+mj-lt"/>
              </a:rPr>
              <a:t>Рука </a:t>
            </a:r>
            <a:r>
              <a:rPr lang="ru-RU" sz="1200" b="1" dirty="0" err="1" smtClean="0">
                <a:solidFill>
                  <a:schemeClr val="accent3">
                    <a:lumMod val="50000"/>
                  </a:schemeClr>
                </a:solidFill>
                <a:latin typeface="+mj-lt"/>
              </a:rPr>
              <a:t>xудожника</a:t>
            </a:r>
            <a:r>
              <a:rPr lang="ru-RU" sz="1200" b="1" dirty="0" smtClean="0">
                <a:solidFill>
                  <a:schemeClr val="accent3">
                    <a:lumMod val="50000"/>
                  </a:schemeClr>
                </a:solidFill>
                <a:latin typeface="+mj-lt"/>
              </a:rPr>
              <a:t> еще </a:t>
            </a:r>
            <a:r>
              <a:rPr lang="ru-RU" sz="1200" b="1" dirty="0" err="1" smtClean="0">
                <a:solidFill>
                  <a:schemeClr val="accent3">
                    <a:lumMod val="50000"/>
                  </a:schemeClr>
                </a:solidFill>
                <a:latin typeface="+mj-lt"/>
              </a:rPr>
              <a:t>всесильней</a:t>
            </a:r>
            <a:r>
              <a:rPr lang="ru-RU" sz="1200" b="1" dirty="0" smtClean="0">
                <a:solidFill>
                  <a:schemeClr val="accent3">
                    <a:lumMod val="50000"/>
                  </a:schemeClr>
                </a:solidFill>
                <a:latin typeface="+mj-lt"/>
              </a:rPr>
              <a:t> </a:t>
            </a:r>
          </a:p>
          <a:p>
            <a:r>
              <a:rPr lang="ru-RU" sz="1200" b="1" dirty="0" smtClean="0">
                <a:solidFill>
                  <a:schemeClr val="accent3">
                    <a:lumMod val="50000"/>
                  </a:schemeClr>
                </a:solidFill>
                <a:latin typeface="+mj-lt"/>
              </a:rPr>
              <a:t>Со </a:t>
            </a:r>
            <a:r>
              <a:rPr lang="ru-RU" sz="1200" b="1" dirty="0" err="1" smtClean="0">
                <a:solidFill>
                  <a:schemeClr val="accent3">
                    <a:lumMod val="50000"/>
                  </a:schemeClr>
                </a:solidFill>
                <a:latin typeface="+mj-lt"/>
              </a:rPr>
              <a:t>всеx</a:t>
            </a:r>
            <a:r>
              <a:rPr lang="ru-RU" sz="1200" b="1" dirty="0" smtClean="0">
                <a:solidFill>
                  <a:schemeClr val="accent3">
                    <a:lumMod val="50000"/>
                  </a:schemeClr>
                </a:solidFill>
                <a:latin typeface="+mj-lt"/>
              </a:rPr>
              <a:t> вещей смывает грязь и пыль. </a:t>
            </a:r>
          </a:p>
          <a:p>
            <a:r>
              <a:rPr lang="ru-RU" sz="1200" b="1" dirty="0" err="1" smtClean="0">
                <a:solidFill>
                  <a:schemeClr val="accent3">
                    <a:lumMod val="50000"/>
                  </a:schemeClr>
                </a:solidFill>
                <a:latin typeface="+mj-lt"/>
              </a:rPr>
              <a:t>Преображенней</a:t>
            </a:r>
            <a:r>
              <a:rPr lang="ru-RU" sz="1200" b="1" dirty="0" smtClean="0">
                <a:solidFill>
                  <a:schemeClr val="accent3">
                    <a:lumMod val="50000"/>
                  </a:schemeClr>
                </a:solidFill>
                <a:latin typeface="+mj-lt"/>
              </a:rPr>
              <a:t> из его красильни </a:t>
            </a:r>
          </a:p>
          <a:p>
            <a:r>
              <a:rPr lang="ru-RU" sz="1200" b="1" dirty="0" err="1" smtClean="0">
                <a:solidFill>
                  <a:schemeClr val="accent3">
                    <a:lumMod val="50000"/>
                  </a:schemeClr>
                </a:solidFill>
                <a:latin typeface="+mj-lt"/>
              </a:rPr>
              <a:t>Выxодят</a:t>
            </a:r>
            <a:r>
              <a:rPr lang="ru-RU" sz="1200" b="1" dirty="0" smtClean="0">
                <a:solidFill>
                  <a:schemeClr val="accent3">
                    <a:lumMod val="50000"/>
                  </a:schemeClr>
                </a:solidFill>
                <a:latin typeface="+mj-lt"/>
              </a:rPr>
              <a:t> жизнь, действительность и быль… </a:t>
            </a:r>
          </a:p>
          <a:p>
            <a:r>
              <a:rPr lang="ru-RU" sz="1200" b="1" dirty="0" smtClean="0">
                <a:solidFill>
                  <a:schemeClr val="accent3">
                    <a:lumMod val="50000"/>
                  </a:schemeClr>
                </a:solidFill>
                <a:latin typeface="+mj-lt"/>
              </a:rPr>
              <a:t/>
            </a:r>
            <a:br>
              <a:rPr lang="ru-RU" sz="1200" b="1" dirty="0" smtClean="0">
                <a:solidFill>
                  <a:schemeClr val="accent3">
                    <a:lumMod val="50000"/>
                  </a:schemeClr>
                </a:solidFill>
                <a:latin typeface="+mj-lt"/>
              </a:rPr>
            </a:br>
            <a:endParaRPr lang="ru-RU" sz="1200" b="1" dirty="0">
              <a:solidFill>
                <a:schemeClr val="accent3">
                  <a:lumMod val="50000"/>
                </a:schemeClr>
              </a:solidFill>
              <a:latin typeface="+mj-lt"/>
            </a:endParaRPr>
          </a:p>
        </p:txBody>
      </p:sp>
      <p:pic>
        <p:nvPicPr>
          <p:cNvPr id="3" name="Picture 2" descr="C:\Documents and Settings\Кармазина.TBC.000\Рабочий стол\Новая папка\b_pasternak_bit_znamenitim_ne_krasivo.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7158" y="1285860"/>
            <a:ext cx="1412017" cy="1571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500034" y="3000372"/>
            <a:ext cx="1512168" cy="430887"/>
          </a:xfrm>
          <a:prstGeom prst="rect">
            <a:avLst/>
          </a:prstGeom>
          <a:noFill/>
        </p:spPr>
        <p:txBody>
          <a:bodyPr wrap="square" rtlCol="0">
            <a:spAutoFit/>
          </a:bodyPr>
          <a:lstStyle/>
          <a:p>
            <a:r>
              <a:rPr lang="ru-RU" sz="1200" b="1" dirty="0" smtClean="0">
                <a:solidFill>
                  <a:schemeClr val="accent3">
                    <a:lumMod val="50000"/>
                  </a:schemeClr>
                </a:solidFill>
              </a:rPr>
              <a:t>Б.Пастернак</a:t>
            </a:r>
          </a:p>
          <a:p>
            <a:r>
              <a:rPr lang="ru-RU" sz="1000" b="1" dirty="0" smtClean="0">
                <a:solidFill>
                  <a:schemeClr val="accent3">
                    <a:lumMod val="50000"/>
                  </a:schemeClr>
                </a:solidFill>
              </a:rPr>
              <a:t>   1890-1960</a:t>
            </a:r>
            <a:endParaRPr lang="ru-RU" sz="1000" b="1" dirty="0">
              <a:solidFill>
                <a:schemeClr val="accent3">
                  <a:lumMod val="50000"/>
                </a:schemeClr>
              </a:solidFill>
            </a:endParaRPr>
          </a:p>
        </p:txBody>
      </p:sp>
      <p:pic>
        <p:nvPicPr>
          <p:cNvPr id="6146" name="Picture 2" descr="C:\Documents and Settings\Кармазина.TBC.000\Рабочий стол\Новая папка\bb775040-5f98-435d-ac8e-13a5340eb6b8.jpg"/>
          <p:cNvPicPr>
            <a:picLocks noChangeAspect="1" noChangeArrowheads="1"/>
          </p:cNvPicPr>
          <p:nvPr/>
        </p:nvPicPr>
        <p:blipFill>
          <a:blip r:embed="rId5" cstate="print"/>
          <a:srcRect/>
          <a:stretch>
            <a:fillRect/>
          </a:stretch>
        </p:blipFill>
        <p:spPr bwMode="auto">
          <a:xfrm>
            <a:off x="4143372" y="1142984"/>
            <a:ext cx="1352389" cy="2087751"/>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026" name="Picture 2" descr="C:\Users\Кармазина.TBC\Desktop\Новая папка\uk759509.jpg"/>
          <p:cNvPicPr>
            <a:picLocks noChangeAspect="1" noChangeArrowheads="1"/>
          </p:cNvPicPr>
          <p:nvPr/>
        </p:nvPicPr>
        <p:blipFill>
          <a:blip r:embed="rId6"/>
          <a:srcRect/>
          <a:stretch>
            <a:fillRect/>
          </a:stretch>
        </p:blipFill>
        <p:spPr bwMode="auto">
          <a:xfrm>
            <a:off x="3786182" y="4786322"/>
            <a:ext cx="1165455" cy="1799463"/>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7169" name="Rectangle 1"/>
          <p:cNvSpPr>
            <a:spLocks noChangeArrowheads="1"/>
          </p:cNvSpPr>
          <p:nvPr/>
        </p:nvSpPr>
        <p:spPr bwMode="auto">
          <a:xfrm>
            <a:off x="2214546" y="2071678"/>
            <a:ext cx="192882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Пастернак, Б. Избранное : стихотворения, переводы. Люди и положения: автобиографический очерк / Борис Пастернак ; [вступ. ст. Е. Б. Пастернака ;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коммент</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Е. В. Пастернак] ; рис. Л. О. Пастернака.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Детская литература, 2006.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307 с. : ил.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(Школьная библиотека).</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7170" name="Rectangle 2"/>
          <p:cNvSpPr>
            <a:spLocks noChangeArrowheads="1"/>
          </p:cNvSpPr>
          <p:nvPr/>
        </p:nvSpPr>
        <p:spPr bwMode="auto">
          <a:xfrm>
            <a:off x="5072066" y="5857892"/>
            <a:ext cx="15716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Дементьев, А. Д. О любви : [стихи] / Андрей Дементьев ; [сост. Л. </a:t>
            </a:r>
            <a:r>
              <a:rPr kumimoji="0" lang="ru-RU" sz="800" i="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Мезинов</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3-е изд.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a:t>
            </a:r>
            <a:r>
              <a:rPr kumimoji="0" lang="ru-RU" sz="800" i="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Эксмо</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2010.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240 с.</a:t>
            </a:r>
            <a:endParaRPr kumimoji="0" lang="ru-RU" sz="80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экология\Новая папка\green-nature-vector-backgrounds-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3" name="Скругленный прямоугольник 2"/>
          <p:cNvSpPr/>
          <p:nvPr/>
        </p:nvSpPr>
        <p:spPr>
          <a:xfrm>
            <a:off x="357158" y="357166"/>
            <a:ext cx="8429684" cy="1000132"/>
          </a:xfrm>
          <a:prstGeom prst="roundRect">
            <a:avLst/>
          </a:prstGeom>
          <a:solidFill>
            <a:schemeClr val="accent3">
              <a:lumMod val="20000"/>
              <a:lumOff val="80000"/>
            </a:schemeClr>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9" name="Rectangle 1"/>
          <p:cNvSpPr>
            <a:spLocks noChangeArrowheads="1"/>
          </p:cNvSpPr>
          <p:nvPr/>
        </p:nvSpPr>
        <p:spPr bwMode="auto">
          <a:xfrm>
            <a:off x="357158" y="332656"/>
            <a:ext cx="81439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ea typeface="Calibri" pitchFamily="34" charset="0"/>
                <a:cs typeface="Times New Roman" pitchFamily="18" charset="0"/>
              </a:rPr>
              <a:t>Идея гармонии природы и человека находила отражение и в живописи. И древние художники, и мастера </a:t>
            </a:r>
            <a:r>
              <a:rPr kumimoji="0" lang="en-US" sz="1200" b="1" i="0" u="none" strike="noStrike" cap="none" normalizeH="0" baseline="0" dirty="0" smtClean="0">
                <a:ln>
                  <a:noFill/>
                </a:ln>
                <a:solidFill>
                  <a:schemeClr val="accent3">
                    <a:lumMod val="50000"/>
                  </a:schemeClr>
                </a:solidFill>
                <a:effectLst/>
                <a:ea typeface="Calibri" pitchFamily="34" charset="0"/>
                <a:cs typeface="Times New Roman" pitchFamily="18" charset="0"/>
              </a:rPr>
              <a:t>XVII</a:t>
            </a:r>
            <a:r>
              <a:rPr kumimoji="0" lang="ru-RU" sz="1200" b="1" i="0" u="none" strike="noStrike" cap="none" normalizeH="0" baseline="0" dirty="0" smtClean="0">
                <a:ln>
                  <a:noFill/>
                </a:ln>
                <a:solidFill>
                  <a:schemeClr val="accent3">
                    <a:lumMod val="50000"/>
                  </a:schemeClr>
                </a:solidFill>
                <a:effectLst/>
                <a:ea typeface="Calibri" pitchFamily="34" charset="0"/>
                <a:cs typeface="Times New Roman" pitchFamily="18" charset="0"/>
              </a:rPr>
              <a:t>-</a:t>
            </a:r>
            <a:r>
              <a:rPr kumimoji="0" lang="en-US" sz="1200" b="1" i="0" u="none" strike="noStrike" cap="none" normalizeH="0" baseline="0" dirty="0" smtClean="0">
                <a:ln>
                  <a:noFill/>
                </a:ln>
                <a:solidFill>
                  <a:schemeClr val="accent3">
                    <a:lumMod val="50000"/>
                  </a:schemeClr>
                </a:solidFill>
                <a:effectLst/>
                <a:ea typeface="Calibri" pitchFamily="34" charset="0"/>
                <a:cs typeface="Times New Roman" pitchFamily="18" charset="0"/>
              </a:rPr>
              <a:t>XIX</a:t>
            </a:r>
            <a:r>
              <a:rPr kumimoji="0" lang="ru-RU" sz="1200" b="1" i="0" u="none" strike="noStrike" cap="none" normalizeH="0" baseline="0" dirty="0" smtClean="0">
                <a:ln>
                  <a:noFill/>
                </a:ln>
                <a:solidFill>
                  <a:schemeClr val="accent3">
                    <a:lumMod val="50000"/>
                  </a:schemeClr>
                </a:solidFill>
                <a:effectLst/>
                <a:ea typeface="Calibri" pitchFamily="34" charset="0"/>
                <a:cs typeface="Times New Roman" pitchFamily="18" charset="0"/>
              </a:rPr>
              <a:t> веков, и сегодняшние живописцы – все они стремятся к одному и тому же: показать человека частицей окружающего мира, не способного нанести ему вреда. Действующие лица многих известных полотен работают на земле, не уродуя её, трудятся в лесу, потому что это им необходимо, не нанося при этом непоправимого ущерба. Это хозяева, благодарные матери-природе за её щедрость и доброту. </a:t>
            </a:r>
            <a:endParaRPr kumimoji="0" lang="ru-RU" sz="1200" b="1" i="0" u="none" strike="noStrike" cap="none" normalizeH="0" baseline="0" dirty="0" smtClean="0">
              <a:ln>
                <a:noFill/>
              </a:ln>
              <a:solidFill>
                <a:schemeClr val="accent3">
                  <a:lumMod val="50000"/>
                </a:schemeClr>
              </a:solidFill>
              <a:effectLst/>
            </a:endParaRPr>
          </a:p>
        </p:txBody>
      </p:sp>
      <p:sp>
        <p:nvSpPr>
          <p:cNvPr id="2050" name="Rectangle 2"/>
          <p:cNvSpPr>
            <a:spLocks noChangeArrowheads="1"/>
          </p:cNvSpPr>
          <p:nvPr/>
        </p:nvSpPr>
        <p:spPr bwMode="auto">
          <a:xfrm>
            <a:off x="928662" y="1428736"/>
            <a:ext cx="705678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Глубоко духовное родство человека и природы на полотнах А.Г. Венецианова </a:t>
            </a:r>
            <a:r>
              <a:rPr kumimoji="0" lang="ru-RU" sz="1400" b="1" i="0" u="none" strike="noStrike" cap="none" normalizeH="0" baseline="0" dirty="0" smtClean="0">
                <a:ln>
                  <a:noFill/>
                </a:ln>
                <a:solidFill>
                  <a:schemeClr val="accent2">
                    <a:lumMod val="50000"/>
                  </a:schemeClr>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Жнецы</a:t>
            </a:r>
            <a:r>
              <a:rPr kumimoji="0" lang="ru-RU" sz="1400" b="1" i="0" u="none" strike="noStrike" cap="none" normalizeH="0" baseline="0" dirty="0" smtClean="0">
                <a:ln>
                  <a:noFill/>
                </a:ln>
                <a:solidFill>
                  <a:schemeClr val="accent2">
                    <a:lumMod val="50000"/>
                  </a:schemeClr>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chemeClr val="accent2">
                    <a:lumMod val="50000"/>
                  </a:schemeClr>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Сенокос</a:t>
            </a:r>
            <a:r>
              <a:rPr kumimoji="0" lang="ru-RU" sz="1400" b="1" i="0" u="none" strike="noStrike" cap="none" normalizeH="0" baseline="0" dirty="0" smtClean="0">
                <a:ln>
                  <a:noFill/>
                </a:ln>
                <a:solidFill>
                  <a:schemeClr val="accent2">
                    <a:lumMod val="50000"/>
                  </a:schemeClr>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chemeClr val="accent2">
                    <a:lumMod val="50000"/>
                  </a:schemeClr>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Крестьянка с васильками</a:t>
            </a:r>
            <a:r>
              <a:rPr kumimoji="0" lang="ru-RU" sz="1400" b="1" i="0" u="none" strike="noStrike" cap="none" normalizeH="0" baseline="0" dirty="0" smtClean="0">
                <a:ln>
                  <a:noFill/>
                </a:ln>
                <a:solidFill>
                  <a:schemeClr val="accent2">
                    <a:lumMod val="50000"/>
                  </a:schemeClr>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 Особое место в творчестве художника занимает произведение </a:t>
            </a:r>
            <a:r>
              <a:rPr kumimoji="0" lang="ru-RU" sz="1400" b="1" i="0" u="none" strike="noStrike" cap="none" normalizeH="0" baseline="0" dirty="0" smtClean="0">
                <a:ln>
                  <a:noFill/>
                </a:ln>
                <a:solidFill>
                  <a:schemeClr val="accent2">
                    <a:lumMod val="50000"/>
                  </a:schemeClr>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На пашне. Весна</a:t>
            </a:r>
            <a:r>
              <a:rPr kumimoji="0" lang="ru-RU" sz="1400" b="1" i="0" u="none" strike="noStrike" cap="none" normalizeH="0" baseline="0" dirty="0" smtClean="0">
                <a:ln>
                  <a:noFill/>
                </a:ln>
                <a:solidFill>
                  <a:schemeClr val="accent2">
                    <a:lumMod val="50000"/>
                  </a:schemeClr>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 </a:t>
            </a:r>
            <a:endParaRPr kumimoji="0" lang="ru-RU" sz="1800" b="1" i="0" u="none" strike="noStrike" cap="none" normalizeH="0" baseline="0" dirty="0" smtClean="0">
              <a:ln>
                <a:noFill/>
              </a:ln>
              <a:solidFill>
                <a:schemeClr val="accent2">
                  <a:lumMod val="50000"/>
                </a:schemeClr>
              </a:solidFill>
              <a:effectLst/>
              <a:latin typeface="Arial" pitchFamily="34" charset="0"/>
            </a:endParaRPr>
          </a:p>
        </p:txBody>
      </p:sp>
      <p:pic>
        <p:nvPicPr>
          <p:cNvPr id="3074" name="Picture 2" descr="C:\Documents and Settings\Кармазина.TBC.000\Рабочий стол\Новая папка\na-pashne-venetsianov.jpg"/>
          <p:cNvPicPr>
            <a:picLocks noChangeAspect="1" noChangeArrowheads="1"/>
          </p:cNvPicPr>
          <p:nvPr/>
        </p:nvPicPr>
        <p:blipFill>
          <a:blip r:embed="rId3" cstate="print"/>
          <a:srcRect/>
          <a:stretch>
            <a:fillRect/>
          </a:stretch>
        </p:blipFill>
        <p:spPr bwMode="auto">
          <a:xfrm>
            <a:off x="428596" y="2357430"/>
            <a:ext cx="3081860" cy="24288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75" name="Picture 3" descr="C:\Documents and Settings\Кармазина.TBC.000\Рабочий стол\Новая папка\64.jpg"/>
          <p:cNvPicPr>
            <a:picLocks noChangeAspect="1" noChangeArrowheads="1"/>
          </p:cNvPicPr>
          <p:nvPr/>
        </p:nvPicPr>
        <p:blipFill>
          <a:blip r:embed="rId4" cstate="print"/>
          <a:srcRect/>
          <a:stretch>
            <a:fillRect/>
          </a:stretch>
        </p:blipFill>
        <p:spPr bwMode="auto">
          <a:xfrm>
            <a:off x="6286512" y="2357430"/>
            <a:ext cx="2214578" cy="27571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Box 7"/>
          <p:cNvSpPr txBox="1"/>
          <p:nvPr/>
        </p:nvSpPr>
        <p:spPr>
          <a:xfrm>
            <a:off x="1071538" y="4929198"/>
            <a:ext cx="2232248" cy="307777"/>
          </a:xfrm>
          <a:prstGeom prst="rect">
            <a:avLst/>
          </a:prstGeom>
          <a:noFill/>
        </p:spPr>
        <p:txBody>
          <a:bodyPr wrap="square" rtlCol="0">
            <a:spAutoFit/>
          </a:bodyPr>
          <a:lstStyle/>
          <a:p>
            <a:r>
              <a:rPr lang="ru-RU" sz="1400" b="1" dirty="0" smtClean="0">
                <a:solidFill>
                  <a:schemeClr val="accent2">
                    <a:lumMod val="50000"/>
                  </a:schemeClr>
                </a:solidFill>
              </a:rPr>
              <a:t>«На пашне. Весна»</a:t>
            </a:r>
            <a:endParaRPr lang="ru-RU" sz="1400" b="1" dirty="0">
              <a:solidFill>
                <a:schemeClr val="accent2">
                  <a:lumMod val="50000"/>
                </a:schemeClr>
              </a:solidFill>
            </a:endParaRPr>
          </a:p>
        </p:txBody>
      </p:sp>
      <p:sp>
        <p:nvSpPr>
          <p:cNvPr id="9" name="TextBox 8"/>
          <p:cNvSpPr txBox="1"/>
          <p:nvPr/>
        </p:nvSpPr>
        <p:spPr>
          <a:xfrm>
            <a:off x="6643702" y="5143512"/>
            <a:ext cx="1800200" cy="307777"/>
          </a:xfrm>
          <a:prstGeom prst="rect">
            <a:avLst/>
          </a:prstGeom>
          <a:noFill/>
        </p:spPr>
        <p:txBody>
          <a:bodyPr wrap="square" rtlCol="0">
            <a:spAutoFit/>
          </a:bodyPr>
          <a:lstStyle/>
          <a:p>
            <a:r>
              <a:rPr lang="ru-RU" sz="1400" b="1" dirty="0" smtClean="0">
                <a:solidFill>
                  <a:schemeClr val="accent2">
                    <a:lumMod val="50000"/>
                  </a:schemeClr>
                </a:solidFill>
              </a:rPr>
              <a:t>«Сенокос»</a:t>
            </a:r>
            <a:endParaRPr lang="ru-RU" sz="1400" b="1" dirty="0">
              <a:solidFill>
                <a:schemeClr val="accent2">
                  <a:lumMod val="50000"/>
                </a:schemeClr>
              </a:solidFill>
            </a:endParaRPr>
          </a:p>
        </p:txBody>
      </p:sp>
      <p:pic>
        <p:nvPicPr>
          <p:cNvPr id="14" name="Picture 2" descr="C:\Users\Кармазина.TBC\Desktop\Новая папка\4ec3081f36996b5bc15ba9bffe01d203.jpeg"/>
          <p:cNvPicPr>
            <a:picLocks noGrp="1" noChangeAspect="1" noChangeArrowheads="1"/>
          </p:cNvPicPr>
          <p:nvPr>
            <p:ph sz="half" idx="4294967295"/>
          </p:nvPr>
        </p:nvPicPr>
        <p:blipFill>
          <a:blip r:embed="rId5" cstate="print">
            <a:extLst>
              <a:ext uri="{28A0092B-C50C-407E-A947-70E740481C1C}">
                <a14:useLocalDpi xmlns:a14="http://schemas.microsoft.com/office/drawing/2010/main"/>
              </a:ext>
            </a:extLst>
          </a:blip>
          <a:srcRect/>
          <a:stretch>
            <a:fillRect/>
          </a:stretch>
        </p:blipFill>
        <p:spPr bwMode="auto">
          <a:xfrm>
            <a:off x="3857620" y="2928934"/>
            <a:ext cx="1936599" cy="2643206"/>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6145" name="Rectangle 1"/>
          <p:cNvSpPr>
            <a:spLocks noChangeArrowheads="1"/>
          </p:cNvSpPr>
          <p:nvPr/>
        </p:nvSpPr>
        <p:spPr bwMode="auto">
          <a:xfrm>
            <a:off x="3428992" y="5786454"/>
            <a:ext cx="28575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Государственная Третьяковская галерея : [альбом].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Директ-Медиа</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 Издательский дом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Комсомольская правда</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2012.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95 с. : ил.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(Музеи мира ; т. 1).</a:t>
            </a:r>
            <a:endParaRPr kumimoji="0" lang="ru-RU" sz="800"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экология\Новая папка\green-nature-vector-backgrounds-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41" name="Rectangle 1"/>
          <p:cNvSpPr>
            <a:spLocks noChangeArrowheads="1"/>
          </p:cNvSpPr>
          <p:nvPr/>
        </p:nvSpPr>
        <p:spPr bwMode="auto">
          <a:xfrm>
            <a:off x="2571736" y="285728"/>
            <a:ext cx="32861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Мир русской сказки, света и правды, непременного торжества добра над злом занимает ведущее место в творчестве В.М. Васнецова. В картине «</a:t>
            </a:r>
            <a:r>
              <a:rPr kumimoji="0" lang="ru-RU" sz="1200" b="1" i="0" u="none" strike="noStrike" cap="none" normalizeH="0" baseline="0" dirty="0" err="1" smtClean="0">
                <a:ln>
                  <a:noFill/>
                </a:ln>
                <a:solidFill>
                  <a:schemeClr val="accent2">
                    <a:lumMod val="50000"/>
                  </a:schemeClr>
                </a:solidFill>
                <a:effectLst/>
                <a:ea typeface="Calibri" pitchFamily="34" charset="0"/>
                <a:cs typeface="Times New Roman" pitchFamily="18" charset="0"/>
              </a:rPr>
              <a:t>Алёнушка</a:t>
            </a: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 безысходная печаль привела девушку не к людям, а к родной природе. </a:t>
            </a:r>
            <a:endParaRPr kumimoji="0" lang="ru-RU" sz="1200" b="1" i="0" u="none" strike="noStrike" cap="none" normalizeH="0" baseline="0" dirty="0" smtClean="0">
              <a:ln>
                <a:noFill/>
              </a:ln>
              <a:solidFill>
                <a:schemeClr val="accent2">
                  <a:lumMod val="50000"/>
                </a:schemeClr>
              </a:solidFill>
              <a:effectLst/>
            </a:endParaRPr>
          </a:p>
        </p:txBody>
      </p:sp>
      <p:pic>
        <p:nvPicPr>
          <p:cNvPr id="10244" name="Picture 4" descr="C:\Documents and Settings\Кармазина.TBC.000\Рабочий стол\Новая папка\alyonushka.jpg"/>
          <p:cNvPicPr>
            <a:picLocks noChangeAspect="1" noChangeArrowheads="1"/>
          </p:cNvPicPr>
          <p:nvPr/>
        </p:nvPicPr>
        <p:blipFill>
          <a:blip r:embed="rId3" cstate="print"/>
          <a:srcRect/>
          <a:stretch>
            <a:fillRect/>
          </a:stretch>
        </p:blipFill>
        <p:spPr bwMode="auto">
          <a:xfrm>
            <a:off x="314978" y="260648"/>
            <a:ext cx="2096782" cy="2096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5" name="Picture 5" descr="C:\Documents and Settings\Кармазина.TBC.000\Рабочий стол\Новая папка\Maslenitsa_kustodiev.jpg"/>
          <p:cNvPicPr>
            <a:picLocks noChangeAspect="1" noChangeArrowheads="1"/>
          </p:cNvPicPr>
          <p:nvPr/>
        </p:nvPicPr>
        <p:blipFill>
          <a:blip r:embed="rId4" cstate="print"/>
          <a:srcRect/>
          <a:stretch>
            <a:fillRect/>
          </a:stretch>
        </p:blipFill>
        <p:spPr bwMode="auto">
          <a:xfrm>
            <a:off x="6357950" y="142852"/>
            <a:ext cx="2082876" cy="151216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642910" y="2428868"/>
            <a:ext cx="1656184" cy="461665"/>
          </a:xfrm>
          <a:prstGeom prst="rect">
            <a:avLst/>
          </a:prstGeom>
          <a:noFill/>
        </p:spPr>
        <p:txBody>
          <a:bodyPr wrap="square" rtlCol="0">
            <a:spAutoFit/>
          </a:bodyPr>
          <a:lstStyle/>
          <a:p>
            <a:r>
              <a:rPr lang="ru-RU" sz="1200" b="1" dirty="0" smtClean="0">
                <a:solidFill>
                  <a:schemeClr val="accent2">
                    <a:lumMod val="50000"/>
                  </a:schemeClr>
                </a:solidFill>
              </a:rPr>
              <a:t>В.М.Васнецов</a:t>
            </a:r>
          </a:p>
          <a:p>
            <a:r>
              <a:rPr lang="ru-RU" sz="1200" b="1" dirty="0" smtClean="0">
                <a:solidFill>
                  <a:schemeClr val="accent2">
                    <a:lumMod val="50000"/>
                  </a:schemeClr>
                </a:solidFill>
              </a:rPr>
              <a:t>«</a:t>
            </a:r>
            <a:r>
              <a:rPr lang="ru-RU" sz="1200" b="1" dirty="0" err="1" smtClean="0">
                <a:solidFill>
                  <a:schemeClr val="accent2">
                    <a:lumMod val="50000"/>
                  </a:schemeClr>
                </a:solidFill>
              </a:rPr>
              <a:t>Алёнушка</a:t>
            </a:r>
            <a:r>
              <a:rPr lang="ru-RU" sz="1200" b="1" dirty="0" smtClean="0">
                <a:solidFill>
                  <a:schemeClr val="accent2">
                    <a:lumMod val="50000"/>
                  </a:schemeClr>
                </a:solidFill>
              </a:rPr>
              <a:t>»</a:t>
            </a:r>
            <a:endParaRPr lang="ru-RU" sz="1200" b="1" dirty="0">
              <a:solidFill>
                <a:schemeClr val="accent2">
                  <a:lumMod val="50000"/>
                </a:schemeClr>
              </a:solidFill>
            </a:endParaRPr>
          </a:p>
        </p:txBody>
      </p:sp>
      <p:sp>
        <p:nvSpPr>
          <p:cNvPr id="9" name="TextBox 8"/>
          <p:cNvSpPr txBox="1"/>
          <p:nvPr/>
        </p:nvSpPr>
        <p:spPr>
          <a:xfrm>
            <a:off x="6715140" y="1714488"/>
            <a:ext cx="2304256" cy="461665"/>
          </a:xfrm>
          <a:prstGeom prst="rect">
            <a:avLst/>
          </a:prstGeom>
          <a:noFill/>
        </p:spPr>
        <p:txBody>
          <a:bodyPr wrap="square" rtlCol="0">
            <a:spAutoFit/>
          </a:bodyPr>
          <a:lstStyle/>
          <a:p>
            <a:r>
              <a:rPr lang="ru-RU" sz="1200" b="1" dirty="0" smtClean="0">
                <a:solidFill>
                  <a:schemeClr val="accent2">
                    <a:lumMod val="50000"/>
                  </a:schemeClr>
                </a:solidFill>
              </a:rPr>
              <a:t>Б.М.Кустодиев</a:t>
            </a:r>
          </a:p>
          <a:p>
            <a:r>
              <a:rPr lang="ru-RU" sz="1200" b="1" dirty="0" smtClean="0">
                <a:solidFill>
                  <a:schemeClr val="accent2">
                    <a:lumMod val="50000"/>
                  </a:schemeClr>
                </a:solidFill>
              </a:rPr>
              <a:t>  «Масленица»</a:t>
            </a:r>
            <a:endParaRPr lang="ru-RU" sz="1200" b="1" dirty="0">
              <a:solidFill>
                <a:schemeClr val="accent2">
                  <a:lumMod val="50000"/>
                </a:schemeClr>
              </a:solidFill>
            </a:endParaRPr>
          </a:p>
        </p:txBody>
      </p:sp>
      <p:sp>
        <p:nvSpPr>
          <p:cNvPr id="10" name="Скругленный прямоугольник 9"/>
          <p:cNvSpPr/>
          <p:nvPr/>
        </p:nvSpPr>
        <p:spPr>
          <a:xfrm>
            <a:off x="928662" y="3857628"/>
            <a:ext cx="7143800" cy="785818"/>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928662" y="3857628"/>
            <a:ext cx="6858048" cy="738664"/>
          </a:xfrm>
          <a:prstGeom prst="rect">
            <a:avLst/>
          </a:prstGeom>
        </p:spPr>
        <p:txBody>
          <a:bodyPr wrap="square">
            <a:spAutoFit/>
          </a:bodyPr>
          <a:lstStyle/>
          <a:p>
            <a:pPr lvl="0" indent="450850" algn="just" fontAlgn="base">
              <a:spcBef>
                <a:spcPct val="0"/>
              </a:spcBef>
              <a:spcAft>
                <a:spcPct val="0"/>
              </a:spcAft>
            </a:pPr>
            <a:r>
              <a:rPr lang="ru-RU" dirty="0" smtClean="0">
                <a:solidFill>
                  <a:schemeClr val="accent2">
                    <a:lumMod val="50000"/>
                  </a:schemeClr>
                </a:solidFill>
                <a:latin typeface="Times New Roman" pitchFamily="18" charset="0"/>
                <a:ea typeface="Calibri" pitchFamily="34" charset="0"/>
                <a:cs typeface="Times New Roman" pitchFamily="18" charset="0"/>
              </a:rPr>
              <a:t> </a:t>
            </a:r>
            <a:r>
              <a:rPr lang="ru-RU" sz="1200" b="1" dirty="0" smtClean="0">
                <a:solidFill>
                  <a:schemeClr val="accent2">
                    <a:lumMod val="50000"/>
                  </a:schemeClr>
                </a:solidFill>
                <a:ea typeface="Calibri" pitchFamily="34" charset="0"/>
                <a:cs typeface="Times New Roman" pitchFamily="18" charset="0"/>
              </a:rPr>
              <a:t>Картины  советских художников: </a:t>
            </a:r>
            <a:r>
              <a:rPr lang="ru-RU" sz="1200" b="1" dirty="0" err="1" smtClean="0">
                <a:solidFill>
                  <a:schemeClr val="accent2">
                    <a:lumMod val="50000"/>
                  </a:schemeClr>
                </a:solidFill>
                <a:ea typeface="Calibri" pitchFamily="34" charset="0"/>
                <a:cs typeface="Times New Roman" pitchFamily="18" charset="0"/>
              </a:rPr>
              <a:t>А.А.Пластова</a:t>
            </a:r>
            <a:r>
              <a:rPr lang="ru-RU" sz="1200" b="1" dirty="0" smtClean="0">
                <a:solidFill>
                  <a:schemeClr val="accent2">
                    <a:lumMod val="50000"/>
                  </a:schemeClr>
                </a:solidFill>
                <a:ea typeface="Calibri" pitchFamily="34" charset="0"/>
                <a:cs typeface="Times New Roman" pitchFamily="18" charset="0"/>
              </a:rPr>
              <a:t>, </a:t>
            </a:r>
            <a:r>
              <a:rPr lang="ru-RU" sz="1200" b="1" dirty="0" err="1" smtClean="0">
                <a:solidFill>
                  <a:schemeClr val="accent2">
                    <a:lumMod val="50000"/>
                  </a:schemeClr>
                </a:solidFill>
                <a:ea typeface="Calibri" pitchFamily="34" charset="0"/>
                <a:cs typeface="Times New Roman" pitchFamily="18" charset="0"/>
              </a:rPr>
              <a:t>А.А.Титунова</a:t>
            </a:r>
            <a:r>
              <a:rPr lang="ru-RU" sz="1200" b="1" dirty="0" smtClean="0">
                <a:solidFill>
                  <a:schemeClr val="accent2">
                    <a:lumMod val="50000"/>
                  </a:schemeClr>
                </a:solidFill>
                <a:ea typeface="Calibri" pitchFamily="34" charset="0"/>
                <a:cs typeface="Times New Roman" pitchFamily="18" charset="0"/>
              </a:rPr>
              <a:t>, А.А.Дейнеки, Ю.А.Махотина -  стремятся убедить человека, что гармония с природой – единственная возможная перспектива развития. Художники образным языком своих полотен показывают пути достижения этого идеала.</a:t>
            </a:r>
            <a:endParaRPr lang="ru-RU" sz="1200" b="1" dirty="0" smtClean="0">
              <a:solidFill>
                <a:schemeClr val="accent2">
                  <a:lumMod val="50000"/>
                </a:schemeClr>
              </a:solidFill>
            </a:endParaRPr>
          </a:p>
        </p:txBody>
      </p:sp>
      <p:pic>
        <p:nvPicPr>
          <p:cNvPr id="4098" name="Picture 2" descr="C:\Users\Кармазина.TBC\Desktop\Новая папка\50889.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43175" y="1571612"/>
            <a:ext cx="1214446" cy="1643074"/>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12" name="Скругленный прямоугольник 11"/>
          <p:cNvSpPr/>
          <p:nvPr/>
        </p:nvSpPr>
        <p:spPr>
          <a:xfrm>
            <a:off x="5572100" y="2214554"/>
            <a:ext cx="3429056" cy="1000132"/>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fontAlgn="base">
              <a:spcBef>
                <a:spcPct val="0"/>
              </a:spcBef>
              <a:spcAft>
                <a:spcPct val="0"/>
              </a:spcAft>
            </a:pPr>
            <a:r>
              <a:rPr lang="ru-RU" sz="1200" b="1" dirty="0" smtClean="0">
                <a:solidFill>
                  <a:schemeClr val="accent2">
                    <a:lumMod val="50000"/>
                  </a:schemeClr>
                </a:solidFill>
                <a:ea typeface="Calibri" pitchFamily="34" charset="0"/>
                <a:cs typeface="Times New Roman" pitchFamily="18" charset="0"/>
              </a:rPr>
              <a:t>Чувство полноты бытия рождает у человека общение с природой в картине Б.М. </a:t>
            </a:r>
            <a:r>
              <a:rPr lang="ru-RU" sz="1200" b="1" dirty="0" err="1" smtClean="0">
                <a:solidFill>
                  <a:schemeClr val="accent2">
                    <a:lumMod val="50000"/>
                  </a:schemeClr>
                </a:solidFill>
                <a:ea typeface="Calibri" pitchFamily="34" charset="0"/>
                <a:cs typeface="Times New Roman" pitchFamily="18" charset="0"/>
              </a:rPr>
              <a:t>Кустодиева</a:t>
            </a:r>
            <a:r>
              <a:rPr lang="ru-RU" sz="1200" b="1" dirty="0" smtClean="0">
                <a:solidFill>
                  <a:schemeClr val="accent2">
                    <a:lumMod val="50000"/>
                  </a:schemeClr>
                </a:solidFill>
                <a:ea typeface="Calibri" pitchFamily="34" charset="0"/>
                <a:cs typeface="Times New Roman" pitchFamily="18" charset="0"/>
              </a:rPr>
              <a:t> «Масленица». Свежий и радостный, почти лубочный рассказ о народных гуляниях.</a:t>
            </a:r>
            <a:endParaRPr lang="ru-RU" sz="1200" b="1" dirty="0" smtClean="0">
              <a:solidFill>
                <a:schemeClr val="accent2">
                  <a:lumMod val="50000"/>
                </a:schemeClr>
              </a:solidFill>
            </a:endParaRPr>
          </a:p>
        </p:txBody>
      </p:sp>
      <p:pic>
        <p:nvPicPr>
          <p:cNvPr id="17" name="Picture 3" descr="C:\Users\Кармазина.TBC\Desktop\Новая папка\1014054820.jpg"/>
          <p:cNvPicPr>
            <a:picLocks noGrp="1" noChangeAspect="1" noChangeArrowheads="1"/>
          </p:cNvPicPr>
          <p:nvPr>
            <p:ph sz="half" idx="4294967295"/>
          </p:nvPr>
        </p:nvPicPr>
        <p:blipFill>
          <a:blip r:embed="rId6" cstate="print"/>
          <a:stretch>
            <a:fillRect/>
          </a:stretch>
        </p:blipFill>
        <p:spPr bwMode="auto">
          <a:xfrm>
            <a:off x="4143372" y="1571612"/>
            <a:ext cx="1214437" cy="1641475"/>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6" name="Picture 2" descr="C:\Users\Кармазина.TBC\Desktop\Новая папка\1014427300.jpg"/>
          <p:cNvPicPr>
            <a:picLocks noGrp="1" noChangeAspect="1" noChangeArrowheads="1"/>
          </p:cNvPicPr>
          <p:nvPr>
            <p:ph sz="half" idx="4294967295"/>
          </p:nvPr>
        </p:nvPicPr>
        <p:blipFill>
          <a:blip r:embed="rId7" cstate="print"/>
          <a:stretch>
            <a:fillRect/>
          </a:stretch>
        </p:blipFill>
        <p:spPr bwMode="auto">
          <a:xfrm>
            <a:off x="357158" y="4857760"/>
            <a:ext cx="1233031" cy="1666606"/>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2051" name="Picture 3" descr="C:\Users\Кармазина.TBC\Desktop\Новая папка\1005305608.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286116" y="4857760"/>
            <a:ext cx="1214446" cy="1643074"/>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026" name="Picture 2" descr="C:\Users\Кармазина.TBC\Desktop\Новая папка\2.jpg"/>
          <p:cNvPicPr>
            <a:picLocks noChangeAspect="1" noChangeArrowheads="1"/>
          </p:cNvPicPr>
          <p:nvPr/>
        </p:nvPicPr>
        <p:blipFill>
          <a:blip r:embed="rId9" cstate="print"/>
          <a:srcRect/>
          <a:stretch>
            <a:fillRect/>
          </a:stretch>
        </p:blipFill>
        <p:spPr bwMode="auto">
          <a:xfrm>
            <a:off x="6286512" y="4857760"/>
            <a:ext cx="1171447" cy="160463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5121" name="Rectangle 1"/>
          <p:cNvSpPr>
            <a:spLocks noChangeArrowheads="1"/>
          </p:cNvSpPr>
          <p:nvPr/>
        </p:nvSpPr>
        <p:spPr bwMode="auto">
          <a:xfrm>
            <a:off x="7500958" y="5715016"/>
            <a:ext cx="14287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Николай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Ромадин</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 [альбом] / [сост. Н. Г.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Ромадина</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Советская Россия, 1981.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278 с. : ил. </a:t>
            </a:r>
            <a:endParaRPr kumimoji="0" lang="ru-RU" sz="800" i="0" u="none" strike="noStrike" cap="none" normalizeH="0" baseline="0" dirty="0" smtClean="0">
              <a:ln>
                <a:noFill/>
              </a:ln>
              <a:effectLst/>
              <a:latin typeface="Arial" pitchFamily="34" charset="0"/>
              <a:cs typeface="Arial" pitchFamily="34" charset="0"/>
            </a:endParaRPr>
          </a:p>
        </p:txBody>
      </p:sp>
      <p:sp>
        <p:nvSpPr>
          <p:cNvPr id="5122" name="Rectangle 2"/>
          <p:cNvSpPr>
            <a:spLocks noChangeArrowheads="1"/>
          </p:cNvSpPr>
          <p:nvPr/>
        </p:nvSpPr>
        <p:spPr bwMode="auto">
          <a:xfrm>
            <a:off x="4572000" y="5715016"/>
            <a:ext cx="14287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Раздобреева</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И. В. Валентин Михайлович Сидоров / Ирина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Раздобреева</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  Ленинград : Художник РСФСР, 1981с. : ил.</a:t>
            </a:r>
            <a:endParaRPr kumimoji="0" lang="ru-RU" sz="800" i="0" u="none" strike="noStrike" cap="none" normalizeH="0" baseline="0" dirty="0" smtClean="0">
              <a:ln>
                <a:noFill/>
              </a:ln>
              <a:effectLst/>
              <a:latin typeface="Arial" pitchFamily="34" charset="0"/>
              <a:cs typeface="Arial" pitchFamily="34" charset="0"/>
            </a:endParaRPr>
          </a:p>
        </p:txBody>
      </p:sp>
      <p:sp>
        <p:nvSpPr>
          <p:cNvPr id="5123" name="Rectangle 3"/>
          <p:cNvSpPr>
            <a:spLocks noChangeArrowheads="1"/>
          </p:cNvSpPr>
          <p:nvPr/>
        </p:nvSpPr>
        <p:spPr bwMode="auto">
          <a:xfrm>
            <a:off x="1714480" y="5643578"/>
            <a:ext cx="12858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Аркадий Александрович Пластов  : [альбом] / авт.-сост. Б. М. Никифоров.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Советский художник, 1972.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212 с. : ил.</a:t>
            </a:r>
            <a:endParaRPr kumimoji="0" lang="ru-RU" sz="800" i="0" u="none" strike="noStrike" cap="none" normalizeH="0" baseline="0" dirty="0" smtClean="0">
              <a:ln>
                <a:noFill/>
              </a:ln>
              <a:effectLst/>
              <a:latin typeface="Arial" pitchFamily="34" charset="0"/>
              <a:cs typeface="Arial" pitchFamily="34" charset="0"/>
            </a:endParaRPr>
          </a:p>
        </p:txBody>
      </p:sp>
      <p:sp>
        <p:nvSpPr>
          <p:cNvPr id="5124" name="Rectangle 4"/>
          <p:cNvSpPr>
            <a:spLocks noChangeArrowheads="1"/>
          </p:cNvSpPr>
          <p:nvPr/>
        </p:nvSpPr>
        <p:spPr bwMode="auto">
          <a:xfrm>
            <a:off x="1500166" y="3286124"/>
            <a:ext cx="257176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Виктор Васнецов [альбом] / [авт. текста Э.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Пастон</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Белый город, 2000.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64 с. ; ил.</a:t>
            </a:r>
            <a:endParaRPr kumimoji="0" lang="ru-RU" sz="800" i="0" u="none" strike="noStrike" cap="none" normalizeH="0" baseline="0" dirty="0" smtClean="0">
              <a:ln>
                <a:noFill/>
              </a:ln>
              <a:effectLst/>
              <a:latin typeface="Arial" pitchFamily="34" charset="0"/>
              <a:cs typeface="Arial" pitchFamily="34" charset="0"/>
            </a:endParaRPr>
          </a:p>
        </p:txBody>
      </p:sp>
      <p:sp>
        <p:nvSpPr>
          <p:cNvPr id="5125" name="Rectangle 5"/>
          <p:cNvSpPr>
            <a:spLocks noChangeArrowheads="1"/>
          </p:cNvSpPr>
          <p:nvPr/>
        </p:nvSpPr>
        <p:spPr bwMode="auto">
          <a:xfrm>
            <a:off x="4143372" y="3286124"/>
            <a:ext cx="342902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Борис Кустодиев : [альбом] / [авт.-сост. И. Ростовцева].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Изобразительное  искусство, 1971.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28 с. : ил.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(Образ и цвет. Государственная  Третьяковская  галерея).</a:t>
            </a:r>
            <a:endParaRPr kumimoji="0" lang="ru-RU" sz="800"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экология\Новая папка\green-nature-vector-backgrounds-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5" name="Rectangle 1"/>
          <p:cNvSpPr>
            <a:spLocks noChangeArrowheads="1"/>
          </p:cNvSpPr>
          <p:nvPr/>
        </p:nvSpPr>
        <p:spPr bwMode="auto">
          <a:xfrm>
            <a:off x="1979712" y="215444"/>
            <a:ext cx="6804248"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ru-RU" sz="1200" b="1" dirty="0" smtClean="0">
                <a:solidFill>
                  <a:schemeClr val="accent2">
                    <a:lumMod val="50000"/>
                  </a:schemeClr>
                </a:solidFill>
                <a:ea typeface="Calibri" pitchFamily="34" charset="0"/>
                <a:cs typeface="Times New Roman" pitchFamily="18" charset="0"/>
              </a:rPr>
              <a:t>Музыка с момента своего зарождения выступала как средство гармонизации отношений человека с природой, делала его мягче, добрее, душевнее. </a:t>
            </a:r>
            <a:endParaRPr lang="ru-RU" sz="1200" b="1" dirty="0" smtClean="0">
              <a:solidFill>
                <a:schemeClr val="accent2">
                  <a:lumMod val="50000"/>
                </a:schemeClr>
              </a:solidFill>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Известно выражение: «Когда кончаются слова, начинается музыка». Эта мысль в полной мере распространяется на произведения С. Рахманинова.  Яркими образцами пейзажной лирики композитора являются его фортепианные прелюдии. Прекрасен его романс «Сирень». </a:t>
            </a:r>
            <a:r>
              <a:rPr lang="ru-RU" sz="1200" b="1" dirty="0" smtClean="0">
                <a:solidFill>
                  <a:schemeClr val="accent2">
                    <a:lumMod val="50000"/>
                  </a:schemeClr>
                </a:solidFill>
                <a:ea typeface="Calibri" pitchFamily="34" charset="0"/>
                <a:cs typeface="Times New Roman" pitchFamily="18" charset="0"/>
              </a:rPr>
              <a:t> </a:t>
            </a: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Это поэзия укромного уголка природы, чувства человека как бы растворяются в сладостном созерцании красот природы. </a:t>
            </a:r>
            <a:endParaRPr kumimoji="0" lang="ru-RU" sz="1200" b="1" i="0" u="none" strike="noStrike" cap="none" normalizeH="0" baseline="0" dirty="0" smtClean="0">
              <a:ln>
                <a:noFill/>
              </a:ln>
              <a:solidFill>
                <a:schemeClr val="accent2">
                  <a:lumMod val="50000"/>
                </a:schemeClr>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146" name="Rectangle 2"/>
          <p:cNvSpPr>
            <a:spLocks noChangeArrowheads="1"/>
          </p:cNvSpPr>
          <p:nvPr/>
        </p:nvSpPr>
        <p:spPr bwMode="auto">
          <a:xfrm>
            <a:off x="251520" y="3510299"/>
            <a:ext cx="864096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Неотделимы друг от друга природа и люди в </a:t>
            </a:r>
            <a:r>
              <a:rPr lang="ru-RU" sz="1200" b="1" dirty="0" smtClean="0">
                <a:solidFill>
                  <a:schemeClr val="accent2">
                    <a:lumMod val="50000"/>
                  </a:schemeClr>
                </a:solidFill>
                <a:ea typeface="Calibri" pitchFamily="34" charset="0"/>
                <a:cs typeface="Times New Roman" pitchFamily="18" charset="0"/>
              </a:rPr>
              <a:t> опере </a:t>
            </a:r>
            <a:r>
              <a:rPr lang="ru-RU" sz="1200" b="1" dirty="0" err="1" smtClean="0">
                <a:solidFill>
                  <a:schemeClr val="accent2">
                    <a:lumMod val="50000"/>
                  </a:schemeClr>
                </a:solidFill>
                <a:ea typeface="Calibri" pitchFamily="34" charset="0"/>
                <a:cs typeface="Times New Roman" pitchFamily="18" charset="0"/>
              </a:rPr>
              <a:t>Н.А.Римского-Корсакова</a:t>
            </a:r>
            <a:r>
              <a:rPr lang="ru-RU" sz="1200" b="1" dirty="0" smtClean="0">
                <a:solidFill>
                  <a:schemeClr val="accent2">
                    <a:lumMod val="50000"/>
                  </a:schemeClr>
                </a:solidFill>
                <a:ea typeface="Calibri" pitchFamily="34" charset="0"/>
                <a:cs typeface="Times New Roman" pitchFamily="18" charset="0"/>
              </a:rPr>
              <a:t> «Снегурочка»</a:t>
            </a: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ea typeface="Calibri" pitchFamily="34" charset="0"/>
                <a:cs typeface="Times New Roman" pitchFamily="18" charset="0"/>
              </a:rPr>
              <a:t> Но даже в сказке природа без человека лишена души и тепла. </a:t>
            </a:r>
            <a:endParaRPr kumimoji="0" lang="ru-RU" sz="1200" b="1" i="0" u="none" strike="noStrike" cap="none" normalizeH="0" baseline="0" dirty="0" smtClean="0">
              <a:ln>
                <a:noFill/>
              </a:ln>
              <a:solidFill>
                <a:schemeClr val="accent2">
                  <a:lumMod val="50000"/>
                </a:schemeClr>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6147" name="Picture 3" descr="C:\Documents and Settings\Кармазина.TBC.000\Рабочий стол\Новая папка\1004450749.jpg"/>
          <p:cNvPicPr>
            <a:picLocks noChangeAspect="1" noChangeArrowheads="1"/>
          </p:cNvPicPr>
          <p:nvPr/>
        </p:nvPicPr>
        <p:blipFill>
          <a:blip r:embed="rId3" cstate="print"/>
          <a:srcRect/>
          <a:stretch>
            <a:fillRect/>
          </a:stretch>
        </p:blipFill>
        <p:spPr bwMode="auto">
          <a:xfrm>
            <a:off x="395536" y="188640"/>
            <a:ext cx="1289264" cy="1276372"/>
          </a:xfrm>
          <a:prstGeom prst="rect">
            <a:avLst/>
          </a:prstGeom>
          <a:noFill/>
          <a:ln>
            <a:solidFill>
              <a:schemeClr val="accent5">
                <a:lumMod val="50000"/>
              </a:schemeClr>
            </a:solidFill>
          </a:ln>
          <a:effectLst>
            <a:outerShdw blurRad="50800" dist="38100" dir="2700000" algn="tl" rotWithShape="0">
              <a:prstClr val="black">
                <a:alpha val="40000"/>
              </a:prstClr>
            </a:outerShdw>
          </a:effectLst>
        </p:spPr>
      </p:pic>
      <p:pic>
        <p:nvPicPr>
          <p:cNvPr id="6148" name="Picture 4" descr="C:\Documents and Settings\Кармазина.TBC.000\Рабочий стол\Новая папка\d21fc4d71908efa142fea82c7427eb20.jpg"/>
          <p:cNvPicPr>
            <a:picLocks noChangeAspect="1" noChangeArrowheads="1"/>
          </p:cNvPicPr>
          <p:nvPr/>
        </p:nvPicPr>
        <p:blipFill>
          <a:blip r:embed="rId4" cstate="print"/>
          <a:srcRect/>
          <a:stretch>
            <a:fillRect/>
          </a:stretch>
        </p:blipFill>
        <p:spPr bwMode="auto">
          <a:xfrm rot="569972">
            <a:off x="5085719" y="1756453"/>
            <a:ext cx="1640494" cy="1126041"/>
          </a:xfrm>
          <a:prstGeom prst="rect">
            <a:avLst/>
          </a:prstGeom>
          <a:ln>
            <a:noFill/>
          </a:ln>
          <a:effectLst>
            <a:softEdge rad="112500"/>
          </a:effectLst>
        </p:spPr>
      </p:pic>
      <p:pic>
        <p:nvPicPr>
          <p:cNvPr id="6149" name="Picture 5" descr="C:\Documents and Settings\Кармазина.TBC.000\Рабочий стол\Новая папка\57b5b4f7af4f8.jpg"/>
          <p:cNvPicPr>
            <a:picLocks noChangeAspect="1" noChangeArrowheads="1"/>
          </p:cNvPicPr>
          <p:nvPr/>
        </p:nvPicPr>
        <p:blipFill>
          <a:blip r:embed="rId5" cstate="print"/>
          <a:srcRect/>
          <a:stretch>
            <a:fillRect/>
          </a:stretch>
        </p:blipFill>
        <p:spPr bwMode="auto">
          <a:xfrm rot="21246787">
            <a:off x="245160" y="4540285"/>
            <a:ext cx="2083191" cy="1387252"/>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pic>
      <p:pic>
        <p:nvPicPr>
          <p:cNvPr id="6150" name="Picture 6" descr="C:\Documents and Settings\Кармазина.TBC.000\Рабочий стол\Новая папка\4508235a2410d792fd6fb115a12a791b.JPG"/>
          <p:cNvPicPr>
            <a:picLocks noChangeAspect="1" noChangeArrowheads="1"/>
          </p:cNvPicPr>
          <p:nvPr/>
        </p:nvPicPr>
        <p:blipFill>
          <a:blip r:embed="rId6" cstate="print"/>
          <a:srcRect/>
          <a:stretch>
            <a:fillRect/>
          </a:stretch>
        </p:blipFill>
        <p:spPr bwMode="auto">
          <a:xfrm rot="696808">
            <a:off x="6843581" y="4404802"/>
            <a:ext cx="1957941" cy="1305294"/>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pic>
      <p:pic>
        <p:nvPicPr>
          <p:cNvPr id="1027" name="Picture 3" descr="C:\Documents and Settings\Кармазина.TBC.000\Рабочий стол\картинки к вирт выставке\uk604932.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222863">
            <a:off x="1826266" y="1671829"/>
            <a:ext cx="929880" cy="1275795"/>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029" name="Picture 5" descr="C:\Documents and Settings\Кармазина.TBC.000\Рабочий стол\картинки к вирт выставке\9147-500x500.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85786" y="1571612"/>
            <a:ext cx="1088746" cy="1440160"/>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030" name="Picture 6" descr="C:\Documents and Settings\Кармазина.TBC.000\Рабочий стол\картинки к вирт выставке\covermid.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092280" y="1412776"/>
            <a:ext cx="1368152" cy="1300056"/>
          </a:xfrm>
          <a:prstGeom prst="rect">
            <a:avLst/>
          </a:prstGeom>
          <a:noFill/>
          <a:ln>
            <a:solidFill>
              <a:schemeClr val="accent3">
                <a:lumMod val="50000"/>
              </a:schemeClr>
            </a:solidFill>
          </a:ln>
          <a:effectLst>
            <a:outerShdw blurRad="50800" dist="38100" dir="2700000" algn="tl" rotWithShape="0">
              <a:prstClr val="black">
                <a:alpha val="40000"/>
              </a:prstClr>
            </a:outerShdw>
          </a:effectLst>
        </p:spPr>
      </p:pic>
      <p:pic>
        <p:nvPicPr>
          <p:cNvPr id="1031" name="Picture 7" descr="C:\Documents and Settings\Кармазина.TBC.000\Рабочий стол\картинки к вирт выставке\1013146428.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771800" y="4293096"/>
            <a:ext cx="1064960" cy="1556481"/>
          </a:xfrm>
          <a:prstGeom prst="rect">
            <a:avLst/>
          </a:prstGeom>
          <a:noFill/>
          <a:ln>
            <a:solidFill>
              <a:schemeClr val="tx2">
                <a:lumMod val="50000"/>
              </a:schemeClr>
            </a:solidFill>
          </a:ln>
          <a:effectLst>
            <a:outerShdw blurRad="50800" dist="38100" dir="5400000" algn="t" rotWithShape="0">
              <a:prstClr val="black">
                <a:alpha val="40000"/>
              </a:prstClr>
            </a:outerShdw>
          </a:effectLst>
        </p:spPr>
      </p:pic>
      <p:pic>
        <p:nvPicPr>
          <p:cNvPr id="1026" name="Picture 2" descr="O:\Кармазина Л.И\Новая папка\1.jpg"/>
          <p:cNvPicPr>
            <a:picLocks noChangeAspect="1" noChangeArrowheads="1"/>
          </p:cNvPicPr>
          <p:nvPr/>
        </p:nvPicPr>
        <p:blipFill>
          <a:blip r:embed="rId11" cstate="print"/>
          <a:srcRect/>
          <a:stretch>
            <a:fillRect/>
          </a:stretch>
        </p:blipFill>
        <p:spPr bwMode="auto">
          <a:xfrm rot="5400000">
            <a:off x="4779610" y="4013478"/>
            <a:ext cx="1512167" cy="192738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3" name="Picture 3" descr="O:\Кармазина Л.И\Новая папка\3.jpg"/>
          <p:cNvPicPr>
            <a:picLocks noChangeAspect="1" noChangeArrowheads="1"/>
          </p:cNvPicPr>
          <p:nvPr/>
        </p:nvPicPr>
        <p:blipFill>
          <a:blip r:embed="rId12" cstate="print"/>
          <a:srcRect/>
          <a:stretch>
            <a:fillRect/>
          </a:stretch>
        </p:blipFill>
        <p:spPr bwMode="auto">
          <a:xfrm>
            <a:off x="3635896" y="1628800"/>
            <a:ext cx="936104" cy="1270703"/>
          </a:xfrm>
          <a:prstGeom prst="rect">
            <a:avLst/>
          </a:prstGeom>
          <a:noFill/>
          <a:ln>
            <a:solidFill>
              <a:schemeClr val="tx1">
                <a:lumMod val="95000"/>
                <a:lumOff val="5000"/>
              </a:schemeClr>
            </a:solidFill>
          </a:ln>
          <a:effectLst>
            <a:outerShdw blurRad="50800" dist="38100" algn="l" rotWithShape="0">
              <a:prstClr val="black">
                <a:alpha val="40000"/>
              </a:prstClr>
            </a:outerShdw>
          </a:effectLst>
        </p:spPr>
      </p:pic>
      <p:sp>
        <p:nvSpPr>
          <p:cNvPr id="4" name="Rectangle 1"/>
          <p:cNvSpPr>
            <a:spLocks noChangeArrowheads="1"/>
          </p:cNvSpPr>
          <p:nvPr/>
        </p:nvSpPr>
        <p:spPr bwMode="auto">
          <a:xfrm>
            <a:off x="2339752" y="5938827"/>
            <a:ext cx="201622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Снегурочка  Н. А. Римского-Корсакова : оперное либретто.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Музыка, 1989.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63 с.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(Оперные либретто).</a:t>
            </a:r>
            <a:endParaRPr kumimoji="0" lang="ru-RU" sz="800" i="0" u="none" strike="noStrike" cap="none" normalizeH="0" baseline="0" dirty="0" smtClean="0">
              <a:ln>
                <a:noFill/>
              </a:ln>
              <a:solidFill>
                <a:schemeClr val="tx1"/>
              </a:solidFill>
              <a:effectLst/>
              <a:latin typeface="Arial" pitchFamily="34" charset="0"/>
            </a:endParaRPr>
          </a:p>
        </p:txBody>
      </p:sp>
      <p:sp>
        <p:nvSpPr>
          <p:cNvPr id="5" name="Rectangle 2"/>
          <p:cNvSpPr>
            <a:spLocks noChangeArrowheads="1"/>
          </p:cNvSpPr>
          <p:nvPr/>
        </p:nvSpPr>
        <p:spPr bwMode="auto">
          <a:xfrm>
            <a:off x="3275856" y="2883713"/>
            <a:ext cx="25922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Рахманинов, С. Романсы : полное собрание  [Ноты] / С. Рахманинов ; общая ред.  П.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Ламма</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Музыкальное издательство, 1963.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330 с.</a:t>
            </a:r>
            <a:endParaRPr kumimoji="0" lang="ru-RU" sz="800" i="0" u="none" strike="noStrike" cap="none" normalizeH="0" baseline="0" dirty="0" smtClean="0">
              <a:ln>
                <a:noFill/>
              </a:ln>
              <a:solidFill>
                <a:schemeClr val="tx1"/>
              </a:solidFill>
              <a:effectLst/>
              <a:latin typeface="Arial" pitchFamily="34" charset="0"/>
            </a:endParaRPr>
          </a:p>
        </p:txBody>
      </p:sp>
      <p:sp>
        <p:nvSpPr>
          <p:cNvPr id="6" name="Rectangle 3"/>
          <p:cNvSpPr>
            <a:spLocks noChangeArrowheads="1"/>
          </p:cNvSpPr>
          <p:nvPr/>
        </p:nvSpPr>
        <p:spPr bwMode="auto">
          <a:xfrm>
            <a:off x="6660232" y="2732003"/>
            <a:ext cx="2376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Рахманинов, С. В. Самые знаменитые произведения [Звукозапись]. -  Москва : Россия, 2009.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диск (</a:t>
            </a:r>
            <a:r>
              <a:rPr kumimoji="0" lang="en-US"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CD</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mp</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(Классика).</a:t>
            </a:r>
            <a:endParaRPr kumimoji="0" lang="ru-RU" sz="800" i="0" u="none" strike="noStrike" cap="none" normalizeH="0" baseline="0" dirty="0" smtClean="0">
              <a:ln>
                <a:noFill/>
              </a:ln>
              <a:solidFill>
                <a:schemeClr val="tx1"/>
              </a:solidFill>
              <a:effectLst/>
              <a:latin typeface="Arial" pitchFamily="34" charset="0"/>
            </a:endParaRPr>
          </a:p>
        </p:txBody>
      </p:sp>
      <p:sp>
        <p:nvSpPr>
          <p:cNvPr id="7" name="Rectangle 4"/>
          <p:cNvSpPr>
            <a:spLocks noChangeArrowheads="1"/>
          </p:cNvSpPr>
          <p:nvPr/>
        </p:nvSpPr>
        <p:spPr bwMode="auto">
          <a:xfrm>
            <a:off x="4643438" y="6000768"/>
            <a:ext cx="413995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Римский-Корсаков, Н. Снегурочка [Ноты]  / Н. Римский-Корсаков ;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муз.-лит</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комп</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одноим</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сказке А. Островского и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облегч</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перелож</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фп</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Ю.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Комалькова</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Музыка, 1983.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79 с.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(Жемчужины русской музыки).</a:t>
            </a:r>
            <a:endParaRPr kumimoji="0" lang="ru-RU" sz="800" i="0" u="none" strike="noStrike" cap="none" normalizeH="0" baseline="0" dirty="0" smtClean="0">
              <a:ln>
                <a:noFill/>
              </a:ln>
              <a:solidFill>
                <a:schemeClr val="tx1"/>
              </a:solidFill>
              <a:effectLst/>
              <a:latin typeface="Arial" pitchFamily="34" charset="0"/>
            </a:endParaRPr>
          </a:p>
        </p:txBody>
      </p:sp>
      <p:sp>
        <p:nvSpPr>
          <p:cNvPr id="8" name="Rectangle 5"/>
          <p:cNvSpPr>
            <a:spLocks noChangeArrowheads="1"/>
          </p:cNvSpPr>
          <p:nvPr/>
        </p:nvSpPr>
        <p:spPr bwMode="auto">
          <a:xfrm>
            <a:off x="571472" y="3000372"/>
            <a:ext cx="239279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Рахманинов, С. Тринадцать  прелюдий. Соч. 32 [Ноты] : для фортепиано / С. Рахманинов.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Музыка, 2009.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63 с.</a:t>
            </a:r>
            <a:endParaRPr kumimoji="0" lang="ru-RU" sz="80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экология\Новая папка\green-nature-vector-backgrounds-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95536" y="188640"/>
            <a:ext cx="8496944" cy="584775"/>
          </a:xfrm>
          <a:prstGeom prst="rect">
            <a:avLst/>
          </a:prstGeom>
        </p:spPr>
        <p:txBody>
          <a:bodyPr wrap="square">
            <a:spAutoFit/>
          </a:bodyPr>
          <a:lstStyle/>
          <a:p>
            <a:pPr lvl="0" algn="just" fontAlgn="base">
              <a:spcBef>
                <a:spcPct val="0"/>
              </a:spcBef>
              <a:spcAft>
                <a:spcPct val="0"/>
              </a:spcAft>
            </a:pPr>
            <a:r>
              <a:rPr lang="ru-RU" sz="1400" b="1" dirty="0" smtClean="0">
                <a:solidFill>
                  <a:schemeClr val="accent2">
                    <a:lumMod val="50000"/>
                  </a:schemeClr>
                </a:solidFill>
                <a:ea typeface="Times New Roman" pitchFamily="18" charset="0"/>
              </a:rPr>
              <a:t>	</a:t>
            </a:r>
            <a:r>
              <a:rPr lang="ru-RU" sz="1600" b="1" dirty="0" smtClean="0">
                <a:solidFill>
                  <a:schemeClr val="accent2">
                    <a:lumMod val="50000"/>
                  </a:schemeClr>
                </a:solidFill>
                <a:ea typeface="Times New Roman" pitchFamily="18" charset="0"/>
              </a:rPr>
              <a:t>В своих песнях  композитор А. </a:t>
            </a:r>
            <a:r>
              <a:rPr lang="ru-RU" sz="1600" b="1" dirty="0" err="1" smtClean="0">
                <a:solidFill>
                  <a:schemeClr val="accent2">
                    <a:lumMod val="50000"/>
                  </a:schemeClr>
                </a:solidFill>
                <a:ea typeface="Times New Roman" pitchFamily="18" charset="0"/>
              </a:rPr>
              <a:t>Пахмутова</a:t>
            </a:r>
            <a:r>
              <a:rPr lang="ru-RU" sz="1600" b="1" dirty="0" smtClean="0">
                <a:solidFill>
                  <a:schemeClr val="accent2">
                    <a:lumMod val="50000"/>
                  </a:schemeClr>
                </a:solidFill>
                <a:ea typeface="Times New Roman" pitchFamily="18" charset="0"/>
              </a:rPr>
              <a:t> поет о природе и её взаимоотношениях с человеком, выступает против истребления человеком зверей, птиц, растений.</a:t>
            </a:r>
            <a:endParaRPr lang="ru-RU" sz="1600" dirty="0">
              <a:solidFill>
                <a:schemeClr val="accent2">
                  <a:lumMod val="50000"/>
                </a:schemeClr>
              </a:solidFill>
            </a:endParaRPr>
          </a:p>
        </p:txBody>
      </p:sp>
      <p:pic>
        <p:nvPicPr>
          <p:cNvPr id="4" name="Picture 3" descr="C:\Documents and Settings\Кармазина.TBC.000\Рабочий стол\Новая папка\197782_1.jpg"/>
          <p:cNvPicPr>
            <a:picLocks noChangeAspect="1" noChangeArrowheads="1"/>
          </p:cNvPicPr>
          <p:nvPr/>
        </p:nvPicPr>
        <p:blipFill>
          <a:blip r:embed="rId3" cstate="print"/>
          <a:srcRect/>
          <a:stretch>
            <a:fillRect/>
          </a:stretch>
        </p:blipFill>
        <p:spPr bwMode="auto">
          <a:xfrm>
            <a:off x="5868144" y="908720"/>
            <a:ext cx="3024336" cy="1977451"/>
          </a:xfrm>
          <a:prstGeom prst="rect">
            <a:avLst/>
          </a:prstGeom>
          <a:noFill/>
          <a:ln>
            <a:solidFill>
              <a:schemeClr val="tx1">
                <a:lumMod val="95000"/>
                <a:lumOff val="5000"/>
              </a:schemeClr>
            </a:solidFill>
          </a:ln>
          <a:effectLst>
            <a:outerShdw blurRad="50800" dist="38100" dir="5400000" algn="t" rotWithShape="0">
              <a:prstClr val="black">
                <a:alpha val="40000"/>
              </a:prstClr>
            </a:outerShdw>
          </a:effectLst>
        </p:spPr>
      </p:pic>
      <p:sp>
        <p:nvSpPr>
          <p:cNvPr id="5" name="Прямоугольник 4"/>
          <p:cNvSpPr/>
          <p:nvPr/>
        </p:nvSpPr>
        <p:spPr>
          <a:xfrm>
            <a:off x="323528" y="1196752"/>
            <a:ext cx="5688632" cy="338554"/>
          </a:xfrm>
          <a:prstGeom prst="rect">
            <a:avLst/>
          </a:prstGeom>
        </p:spPr>
        <p:txBody>
          <a:bodyPr wrap="square">
            <a:spAutoFit/>
          </a:bodyPr>
          <a:lstStyle/>
          <a:p>
            <a:pPr lvl="0" fontAlgn="base">
              <a:spcBef>
                <a:spcPct val="0"/>
              </a:spcBef>
              <a:spcAft>
                <a:spcPct val="0"/>
              </a:spcAft>
            </a:pPr>
            <a:r>
              <a:rPr lang="ru-RU" sz="1600" b="1" dirty="0" smtClean="0">
                <a:solidFill>
                  <a:schemeClr val="accent3">
                    <a:lumMod val="50000"/>
                  </a:schemeClr>
                </a:solidFill>
                <a:ea typeface="Times New Roman" pitchFamily="18" charset="0"/>
              </a:rPr>
              <a:t>«Просьба», муз. А. </a:t>
            </a:r>
            <a:r>
              <a:rPr lang="ru-RU" sz="1600" b="1" dirty="0" err="1" smtClean="0">
                <a:solidFill>
                  <a:schemeClr val="accent3">
                    <a:lumMod val="50000"/>
                  </a:schemeClr>
                </a:solidFill>
                <a:ea typeface="Times New Roman" pitchFamily="18" charset="0"/>
              </a:rPr>
              <a:t>Пахмутовой</a:t>
            </a:r>
            <a:r>
              <a:rPr lang="ru-RU" sz="1600" b="1" dirty="0" smtClean="0">
                <a:solidFill>
                  <a:schemeClr val="accent3">
                    <a:lumMod val="50000"/>
                  </a:schemeClr>
                </a:solidFill>
                <a:ea typeface="Times New Roman" pitchFamily="18" charset="0"/>
              </a:rPr>
              <a:t>, сл. Р. Рождественского</a:t>
            </a:r>
            <a:endParaRPr lang="ru-RU" sz="1600" b="1" dirty="0" smtClean="0">
              <a:solidFill>
                <a:schemeClr val="accent3">
                  <a:lumMod val="50000"/>
                </a:schemeClr>
              </a:solidFill>
            </a:endParaRPr>
          </a:p>
        </p:txBody>
      </p:sp>
      <p:sp>
        <p:nvSpPr>
          <p:cNvPr id="6" name="Прямоугольник 5"/>
          <p:cNvSpPr/>
          <p:nvPr/>
        </p:nvSpPr>
        <p:spPr>
          <a:xfrm>
            <a:off x="827584" y="1556792"/>
            <a:ext cx="4572000" cy="830997"/>
          </a:xfrm>
          <a:prstGeom prst="rect">
            <a:avLst/>
          </a:prstGeom>
        </p:spPr>
        <p:txBody>
          <a:bodyPr>
            <a:spAutoFit/>
          </a:bodyPr>
          <a:lstStyle/>
          <a:p>
            <a:pPr lvl="0" fontAlgn="base">
              <a:spcBef>
                <a:spcPct val="0"/>
              </a:spcBef>
              <a:spcAft>
                <a:spcPct val="0"/>
              </a:spcAft>
            </a:pPr>
            <a:r>
              <a:rPr lang="ru-RU" sz="1200" b="1" dirty="0" smtClean="0">
                <a:solidFill>
                  <a:schemeClr val="accent3">
                    <a:lumMod val="50000"/>
                  </a:schemeClr>
                </a:solidFill>
                <a:ea typeface="Times New Roman" pitchFamily="18" charset="0"/>
              </a:rPr>
              <a:t>«Люди — </a:t>
            </a:r>
            <a:r>
              <a:rPr lang="ru-RU" sz="1200" b="1" dirty="0" err="1" smtClean="0">
                <a:solidFill>
                  <a:schemeClr val="accent3">
                    <a:lumMod val="50000"/>
                  </a:schemeClr>
                </a:solidFill>
                <a:ea typeface="Times New Roman" pitchFamily="18" charset="0"/>
              </a:rPr>
              <a:t>человеки</a:t>
            </a:r>
            <a:r>
              <a:rPr lang="ru-RU" sz="1200" b="1" dirty="0" smtClean="0">
                <a:solidFill>
                  <a:schemeClr val="accent3">
                    <a:lumMod val="50000"/>
                  </a:schemeClr>
                </a:solidFill>
                <a:ea typeface="Times New Roman" pitchFamily="18" charset="0"/>
              </a:rPr>
              <a:t>, страны и народы,</a:t>
            </a: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rPr>
              <a:t>Мы теперь навечно должники природы,</a:t>
            </a: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rPr>
              <a:t>Надо с этим долгом как-то расплатиться, -</a:t>
            </a: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rPr>
              <a:t>Пусть расправит крылья раненая птица!»</a:t>
            </a:r>
          </a:p>
        </p:txBody>
      </p:sp>
      <p:sp>
        <p:nvSpPr>
          <p:cNvPr id="7" name="Прямоугольник 6"/>
          <p:cNvSpPr/>
          <p:nvPr/>
        </p:nvSpPr>
        <p:spPr>
          <a:xfrm>
            <a:off x="0" y="2420888"/>
            <a:ext cx="5904656" cy="338554"/>
          </a:xfrm>
          <a:prstGeom prst="rect">
            <a:avLst/>
          </a:prstGeom>
        </p:spPr>
        <p:txBody>
          <a:bodyPr wrap="square">
            <a:spAutoFit/>
          </a:bodyPr>
          <a:lstStyle/>
          <a:p>
            <a:pPr lvl="0" eaLnBrk="0" fontAlgn="base" hangingPunct="0">
              <a:spcBef>
                <a:spcPct val="0"/>
              </a:spcBef>
              <a:spcAft>
                <a:spcPct val="0"/>
              </a:spcAft>
            </a:pPr>
            <a:r>
              <a:rPr lang="ru-RU" sz="1600" b="1" dirty="0" smtClean="0">
                <a:solidFill>
                  <a:schemeClr val="accent3">
                    <a:lumMod val="50000"/>
                  </a:schemeClr>
                </a:solidFill>
                <a:ea typeface="Times New Roman" pitchFamily="18" charset="0"/>
              </a:rPr>
              <a:t>«Виноградная лоза», муз. А. </a:t>
            </a:r>
            <a:r>
              <a:rPr lang="ru-RU" sz="1600" b="1" dirty="0" err="1" smtClean="0">
                <a:solidFill>
                  <a:schemeClr val="accent3">
                    <a:lumMod val="50000"/>
                  </a:schemeClr>
                </a:solidFill>
                <a:ea typeface="Times New Roman" pitchFamily="18" charset="0"/>
              </a:rPr>
              <a:t>Пахмутовой</a:t>
            </a:r>
            <a:r>
              <a:rPr lang="ru-RU" sz="1600" b="1" dirty="0" smtClean="0">
                <a:solidFill>
                  <a:schemeClr val="accent3">
                    <a:lumMod val="50000"/>
                  </a:schemeClr>
                </a:solidFill>
                <a:ea typeface="Times New Roman" pitchFamily="18" charset="0"/>
              </a:rPr>
              <a:t>, сл. Н. Добронравова</a:t>
            </a:r>
            <a:endParaRPr lang="ru-RU" sz="1600" b="1" dirty="0" smtClean="0">
              <a:solidFill>
                <a:schemeClr val="accent3">
                  <a:lumMod val="50000"/>
                </a:schemeClr>
              </a:solidFill>
            </a:endParaRPr>
          </a:p>
        </p:txBody>
      </p:sp>
      <p:sp>
        <p:nvSpPr>
          <p:cNvPr id="8" name="Прямоугольник 7"/>
          <p:cNvSpPr/>
          <p:nvPr/>
        </p:nvSpPr>
        <p:spPr>
          <a:xfrm>
            <a:off x="755576" y="2852936"/>
            <a:ext cx="5814392" cy="461665"/>
          </a:xfrm>
          <a:prstGeom prst="rect">
            <a:avLst/>
          </a:prstGeom>
        </p:spPr>
        <p:txBody>
          <a:bodyPr wrap="square">
            <a:spAutoFit/>
          </a:bodyPr>
          <a:lstStyle/>
          <a:p>
            <a:pPr lvl="0" fontAlgn="base">
              <a:spcBef>
                <a:spcPct val="0"/>
              </a:spcBef>
              <a:spcAft>
                <a:spcPct val="0"/>
              </a:spcAft>
            </a:pPr>
            <a:r>
              <a:rPr lang="ru-RU" sz="1200" b="1" dirty="0" smtClean="0">
                <a:solidFill>
                  <a:schemeClr val="accent3">
                    <a:lumMod val="50000"/>
                  </a:schemeClr>
                </a:solidFill>
                <a:ea typeface="Times New Roman" pitchFamily="18" charset="0"/>
              </a:rPr>
              <a:t>«Вырубают виноградник - без вины пришла расплата.</a:t>
            </a:r>
          </a:p>
          <a:p>
            <a:pPr lvl="0" eaLnBrk="0" fontAlgn="base" hangingPunct="0">
              <a:spcBef>
                <a:spcPct val="0"/>
              </a:spcBef>
              <a:spcAft>
                <a:spcPct val="0"/>
              </a:spcAft>
            </a:pPr>
            <a:r>
              <a:rPr lang="ru-RU" sz="1200" b="1" dirty="0" smtClean="0">
                <a:solidFill>
                  <a:schemeClr val="accent3">
                    <a:lumMod val="50000"/>
                  </a:schemeClr>
                </a:solidFill>
                <a:ea typeface="Times New Roman" pitchFamily="18" charset="0"/>
              </a:rPr>
              <a:t>   Виноградная лоза, ты ни в чём не виновата…»</a:t>
            </a:r>
            <a:endParaRPr lang="ru-RU" sz="1200" b="1" dirty="0">
              <a:solidFill>
                <a:schemeClr val="accent3">
                  <a:lumMod val="50000"/>
                </a:schemeClr>
              </a:solidFill>
            </a:endParaRPr>
          </a:p>
        </p:txBody>
      </p:sp>
      <p:sp>
        <p:nvSpPr>
          <p:cNvPr id="9" name="Скругленный прямоугольник 8"/>
          <p:cNvSpPr/>
          <p:nvPr/>
        </p:nvSpPr>
        <p:spPr>
          <a:xfrm>
            <a:off x="5500694" y="3286124"/>
            <a:ext cx="3528962" cy="2786082"/>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7" name="Rectangle 1"/>
          <p:cNvSpPr>
            <a:spLocks noChangeArrowheads="1"/>
          </p:cNvSpPr>
          <p:nvPr/>
        </p:nvSpPr>
        <p:spPr bwMode="auto">
          <a:xfrm>
            <a:off x="5643570" y="3357562"/>
            <a:ext cx="3168352"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1400" b="1" dirty="0" smtClean="0">
                <a:solidFill>
                  <a:schemeClr val="accent2">
                    <a:lumMod val="50000"/>
                  </a:schemeClr>
                </a:solidFill>
                <a:latin typeface="Calibri" pitchFamily="34" charset="0"/>
                <a:ea typeface="Times New Roman" pitchFamily="18" charset="0"/>
                <a:cs typeface="Arial" pitchFamily="34" charset="0"/>
              </a:rPr>
              <a:t>           </a:t>
            </a:r>
            <a:r>
              <a:rPr kumimoji="0" lang="ru-RU" sz="1400" b="1" i="0" u="none" strike="noStrike" cap="none" normalizeH="0" baseline="0" dirty="0" smtClean="0">
                <a:ln>
                  <a:noFill/>
                </a:ln>
                <a:solidFill>
                  <a:schemeClr val="accent2">
                    <a:lumMod val="50000"/>
                  </a:schemeClr>
                </a:solidFill>
                <a:effectLst/>
                <a:latin typeface="Calibri" pitchFamily="34" charset="0"/>
                <a:ea typeface="Times New Roman" pitchFamily="18" charset="0"/>
                <a:cs typeface="Arial" pitchFamily="34" charset="0"/>
              </a:rPr>
              <a:t>Экологическая направленность поэзии в песнях бардов не оставляет сомнений. </a:t>
            </a:r>
            <a:r>
              <a:rPr kumimoji="0" lang="ru-RU" sz="1400" b="1" i="0" u="none" strike="noStrike" cap="none" normalizeH="0" baseline="0" dirty="0" err="1" smtClean="0">
                <a:ln>
                  <a:noFill/>
                </a:ln>
                <a:solidFill>
                  <a:schemeClr val="accent2">
                    <a:lumMod val="50000"/>
                  </a:schemeClr>
                </a:solidFill>
                <a:effectLst/>
                <a:latin typeface="Calibri" pitchFamily="34" charset="0"/>
                <a:ea typeface="Times New Roman" pitchFamily="18" charset="0"/>
                <a:cs typeface="Arial" pitchFamily="34" charset="0"/>
              </a:rPr>
              <a:t>Бардовская</a:t>
            </a:r>
            <a:r>
              <a:rPr kumimoji="0" lang="ru-RU" sz="1400" b="1" i="0" u="none" strike="noStrike" cap="none" normalizeH="0" baseline="0" dirty="0" smtClean="0">
                <a:ln>
                  <a:noFill/>
                </a:ln>
                <a:solidFill>
                  <a:schemeClr val="accent2">
                    <a:lumMod val="50000"/>
                  </a:schemeClr>
                </a:solidFill>
                <a:effectLst/>
                <a:latin typeface="Calibri" pitchFamily="34" charset="0"/>
                <a:ea typeface="Times New Roman" pitchFamily="18" charset="0"/>
                <a:cs typeface="Arial" pitchFamily="34" charset="0"/>
              </a:rPr>
              <a:t> культура была культурой «песен у костра» в тесной компании знакомых и друзей. Но, тем не менее, барды смогли своей музыкой научить своих слушателей любить и ценить природу. </a:t>
            </a:r>
            <a:r>
              <a:rPr kumimoji="0" lang="ru-RU" sz="1400" b="1" i="0" u="none" strike="noStrike" cap="none" normalizeH="0" baseline="0" dirty="0" err="1" smtClean="0">
                <a:ln>
                  <a:noFill/>
                </a:ln>
                <a:solidFill>
                  <a:schemeClr val="accent2">
                    <a:lumMod val="50000"/>
                  </a:schemeClr>
                </a:solidFill>
                <a:effectLst/>
                <a:latin typeface="Calibri" pitchFamily="34" charset="0"/>
                <a:ea typeface="Times New Roman" pitchFamily="18" charset="0"/>
                <a:cs typeface="Arial" pitchFamily="34" charset="0"/>
              </a:rPr>
              <a:t>Бардовская</a:t>
            </a:r>
            <a:r>
              <a:rPr kumimoji="0" lang="ru-RU" sz="1400" b="1" i="0" u="none" strike="noStrike" cap="none" normalizeH="0" baseline="0" dirty="0" smtClean="0">
                <a:ln>
                  <a:noFill/>
                </a:ln>
                <a:solidFill>
                  <a:schemeClr val="accent2">
                    <a:lumMod val="50000"/>
                  </a:schemeClr>
                </a:solidFill>
                <a:effectLst/>
                <a:latin typeface="Calibri" pitchFamily="34" charset="0"/>
                <a:ea typeface="Times New Roman" pitchFamily="18" charset="0"/>
                <a:cs typeface="Arial" pitchFamily="34" charset="0"/>
              </a:rPr>
              <a:t> песня самым естественным образом пробуждает уважение к природе и тягу к её защите.</a:t>
            </a:r>
            <a:endParaRPr kumimoji="0" lang="ru-RU" sz="1400" b="1" i="0" u="none" strike="noStrike" cap="none" normalizeH="0" baseline="0" dirty="0" smtClean="0">
              <a:ln>
                <a:noFill/>
              </a:ln>
              <a:solidFill>
                <a:schemeClr val="accent2">
                  <a:lumMod val="50000"/>
                </a:schemeClr>
              </a:solidFill>
              <a:effectLst/>
              <a:latin typeface="Arial" pitchFamily="34" charset="0"/>
            </a:endParaRPr>
          </a:p>
        </p:txBody>
      </p:sp>
      <p:sp>
        <p:nvSpPr>
          <p:cNvPr id="11" name="Прямоугольник 10"/>
          <p:cNvSpPr/>
          <p:nvPr/>
        </p:nvSpPr>
        <p:spPr>
          <a:xfrm>
            <a:off x="1571604" y="6286520"/>
            <a:ext cx="6408712" cy="369332"/>
          </a:xfrm>
          <a:prstGeom prst="rect">
            <a:avLst/>
          </a:prstGeom>
        </p:spPr>
        <p:txBody>
          <a:bodyPr wrap="square">
            <a:spAutoFit/>
          </a:bodyPr>
          <a:lstStyle/>
          <a:p>
            <a:r>
              <a:rPr lang="ru-RU" b="1" dirty="0" smtClean="0">
                <a:solidFill>
                  <a:schemeClr val="accent2">
                    <a:lumMod val="50000"/>
                  </a:schemeClr>
                </a:solidFill>
                <a:hlinkClick r:id="rId4"/>
              </a:rPr>
              <a:t> Ада Якушева «Я приглашаю вас в леса», смотреть</a:t>
            </a:r>
            <a:endParaRPr lang="ru-RU" dirty="0">
              <a:solidFill>
                <a:schemeClr val="accent2">
                  <a:lumMod val="50000"/>
                </a:schemeClr>
              </a:solidFill>
            </a:endParaRPr>
          </a:p>
        </p:txBody>
      </p:sp>
      <p:pic>
        <p:nvPicPr>
          <p:cNvPr id="1026" name="Picture 2" descr="C:\Documents and Settings\Кармазина.TBC.000\Рабочий стол\картинки к вирт выставке\pahmmutova_dh.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1560" y="3429000"/>
            <a:ext cx="1440160" cy="1970745"/>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027" name="Picture 3" descr="C:\Documents and Settings\Кармазина.TBC.000\Рабочий стол\картинки к вирт выставке\i.jpg"/>
          <p:cNvPicPr>
            <a:picLocks noChangeAspect="1" noChangeArrowheads="1"/>
          </p:cNvPicPr>
          <p:nvPr/>
        </p:nvPicPr>
        <p:blipFill>
          <a:blip r:embed="rId6" cstate="print"/>
          <a:srcRect/>
          <a:stretch>
            <a:fillRect/>
          </a:stretch>
        </p:blipFill>
        <p:spPr bwMode="auto">
          <a:xfrm>
            <a:off x="3214678" y="3429000"/>
            <a:ext cx="1368152" cy="2014744"/>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
        <p:nvSpPr>
          <p:cNvPr id="5121" name="Rectangle 1"/>
          <p:cNvSpPr>
            <a:spLocks noChangeArrowheads="1"/>
          </p:cNvSpPr>
          <p:nvPr/>
        </p:nvSpPr>
        <p:spPr bwMode="auto">
          <a:xfrm>
            <a:off x="107504" y="5517232"/>
            <a:ext cx="244827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Пахмутова</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Песни для детского хора в сопровождении фортепиано [Ноты] / А.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Пахмутова</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рассказ. о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комп</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И.Кошмина</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Музыка, 1983.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79 с.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(Серия : Лауреаты премии Ленинского комсомола).</a:t>
            </a:r>
            <a:endParaRPr kumimoji="0" lang="ru-RU" sz="800" i="0" u="none" strike="noStrike" cap="none" normalizeH="0" baseline="0" dirty="0" smtClean="0">
              <a:ln>
                <a:noFill/>
              </a:ln>
              <a:solidFill>
                <a:schemeClr val="tx1"/>
              </a:solidFill>
              <a:effectLst/>
              <a:latin typeface="Arial" pitchFamily="34" charset="0"/>
            </a:endParaRPr>
          </a:p>
        </p:txBody>
      </p:sp>
      <p:sp>
        <p:nvSpPr>
          <p:cNvPr id="3073" name="Rectangle 1"/>
          <p:cNvSpPr>
            <a:spLocks noChangeArrowheads="1"/>
          </p:cNvSpPr>
          <p:nvPr/>
        </p:nvSpPr>
        <p:spPr bwMode="auto">
          <a:xfrm>
            <a:off x="2771800" y="5517232"/>
            <a:ext cx="25922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Наполним музыкой сердца : антология авторской песни : песенник / сост. Р. Шипов.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Советский композитор, 1989.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252 с. : ил.</a:t>
            </a:r>
            <a:endParaRPr kumimoji="0" lang="ru-RU" sz="800" i="0" u="none" strike="noStrike" cap="none" normalizeH="0" baseline="0" dirty="0" smtClean="0">
              <a:ln>
                <a:noFill/>
              </a:ln>
              <a:effectLst/>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Новая папка\56b465278dc8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TextBox 7"/>
          <p:cNvSpPr txBox="1"/>
          <p:nvPr/>
        </p:nvSpPr>
        <p:spPr>
          <a:xfrm>
            <a:off x="-142908" y="14093"/>
            <a:ext cx="8424936"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ru-RU" sz="2400" b="1" dirty="0" smtClean="0">
              <a:solidFill>
                <a:schemeClr val="accent3">
                  <a:lumMod val="75000"/>
                </a:schemeClr>
              </a:solidFill>
              <a:latin typeface="Academy" pitchFamily="2" charset="0"/>
            </a:endParaRPr>
          </a:p>
          <a:p>
            <a:pPr algn="ctr"/>
            <a:r>
              <a:rPr lang="ru-RU" sz="4800" b="1" u="sng" dirty="0" smtClean="0">
                <a:solidFill>
                  <a:schemeClr val="bg1"/>
                </a:solidFill>
                <a:effectLst>
                  <a:outerShdw blurRad="38100" dist="38100" dir="2700000" algn="tl">
                    <a:srgbClr val="000000">
                      <a:alpha val="43137"/>
                    </a:srgbClr>
                  </a:outerShdw>
                </a:effectLst>
                <a:latin typeface="Academy" pitchFamily="2" charset="0"/>
              </a:rPr>
              <a:t>Гармония в природе   </a:t>
            </a:r>
            <a:endParaRPr lang="ru-RU" sz="4800" b="1" u="sng" dirty="0">
              <a:solidFill>
                <a:schemeClr val="bg1"/>
              </a:solidFill>
              <a:effectLst>
                <a:outerShdw blurRad="38100" dist="38100" dir="2700000" algn="tl">
                  <a:srgbClr val="000000">
                    <a:alpha val="43137"/>
                  </a:srgbClr>
                </a:outerShdw>
              </a:effectLst>
              <a:latin typeface="Academy" pitchFamily="2" charset="0"/>
            </a:endParaRPr>
          </a:p>
        </p:txBody>
      </p:sp>
      <p:sp>
        <p:nvSpPr>
          <p:cNvPr id="5" name="Прямоугольник 4"/>
          <p:cNvSpPr/>
          <p:nvPr/>
        </p:nvSpPr>
        <p:spPr>
          <a:xfrm>
            <a:off x="3214678" y="1500174"/>
            <a:ext cx="5544616" cy="2092881"/>
          </a:xfrm>
          <a:prstGeom prst="rect">
            <a:avLst/>
          </a:prstGeom>
        </p:spPr>
        <p:txBody>
          <a:bodyPr wrap="square">
            <a:spAutoFit/>
          </a:bodyPr>
          <a:lstStyle/>
          <a:p>
            <a:pPr algn="just"/>
            <a:r>
              <a:rPr lang="ru-RU" dirty="0" smtClean="0"/>
              <a:t/>
            </a:r>
            <a:br>
              <a:rPr lang="ru-RU" dirty="0" smtClean="0"/>
            </a:br>
            <a:r>
              <a:rPr lang="ru-RU" sz="1200" b="1" dirty="0" smtClean="0">
                <a:solidFill>
                  <a:schemeClr val="accent3">
                    <a:lumMod val="50000"/>
                  </a:schemeClr>
                </a:solidFill>
              </a:rPr>
              <a:t>               </a:t>
            </a:r>
            <a:r>
              <a:rPr lang="ru-RU" sz="1400" b="1" dirty="0" smtClean="0">
                <a:solidFill>
                  <a:schemeClr val="accent3">
                    <a:lumMod val="50000"/>
                  </a:schemeClr>
                </a:solidFill>
              </a:rPr>
              <a:t>Однажды кто-то сказал, что природа — лучший художник, природа — лучший композитор. Понимаешь это, когда оказываешься наедине с нею, слышишь пение птиц, шелест листвы, звук дождя. Даже полная тишина на лоне природы превращается в некую неповторимую  симфонию.  Отношение людей к природе является важнейшей частью нашей культуры и находит выражение в лучших произведениях литературы и искусства. </a:t>
            </a:r>
          </a:p>
          <a:p>
            <a:endParaRPr lang="ru-RU" sz="1400" b="1" dirty="0">
              <a:solidFill>
                <a:schemeClr val="accent3">
                  <a:lumMod val="50000"/>
                </a:schemeClr>
              </a:solidFill>
            </a:endParaRPr>
          </a:p>
        </p:txBody>
      </p:sp>
      <p:sp>
        <p:nvSpPr>
          <p:cNvPr id="6" name="Прямоугольная выноска 5"/>
          <p:cNvSpPr/>
          <p:nvPr/>
        </p:nvSpPr>
        <p:spPr>
          <a:xfrm>
            <a:off x="142844" y="1268760"/>
            <a:ext cx="2916988" cy="1017232"/>
          </a:xfrm>
          <a:prstGeom prst="wedgeRectCallout">
            <a:avLst/>
          </a:prstGeom>
          <a:solidFill>
            <a:schemeClr val="accent3">
              <a:lumMod val="20000"/>
              <a:lumOff val="8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fontAlgn="base">
              <a:spcBef>
                <a:spcPct val="0"/>
              </a:spcBef>
              <a:spcAft>
                <a:spcPct val="0"/>
              </a:spcAft>
            </a:pPr>
            <a:r>
              <a:rPr lang="ru-RU" sz="1200" b="1" dirty="0" smtClean="0">
                <a:solidFill>
                  <a:schemeClr val="accent3">
                    <a:lumMod val="50000"/>
                  </a:schemeClr>
                </a:solidFill>
                <a:ea typeface="Calibri" pitchFamily="34" charset="0"/>
                <a:cs typeface="Times New Roman" pitchFamily="18" charset="0"/>
              </a:rPr>
              <a:t>Она нам не жалеет ничего,</a:t>
            </a:r>
            <a:endParaRPr lang="ru-RU" sz="1200" b="1" dirty="0" smtClean="0">
              <a:solidFill>
                <a:schemeClr val="accent3">
                  <a:lumMod val="50000"/>
                </a:schemeClr>
              </a:solidFill>
            </a:endParaRPr>
          </a:p>
          <a:p>
            <a:pPr lvl="0" indent="450850" eaLnBrk="0" fontAlgn="base" hangingPunct="0">
              <a:spcBef>
                <a:spcPct val="0"/>
              </a:spcBef>
              <a:spcAft>
                <a:spcPct val="0"/>
              </a:spcAft>
            </a:pPr>
            <a:r>
              <a:rPr lang="ru-RU" sz="1200" b="1" dirty="0" smtClean="0">
                <a:solidFill>
                  <a:schemeClr val="accent3">
                    <a:lumMod val="50000"/>
                  </a:schemeClr>
                </a:solidFill>
                <a:ea typeface="Calibri" pitchFamily="34" charset="0"/>
                <a:cs typeface="Times New Roman" pitchFamily="18" charset="0"/>
              </a:rPr>
              <a:t>Даря бесценные дары.</a:t>
            </a:r>
            <a:endParaRPr lang="ru-RU" sz="1200" b="1" dirty="0" smtClean="0">
              <a:solidFill>
                <a:schemeClr val="accent3">
                  <a:lumMod val="50000"/>
                </a:schemeClr>
              </a:solidFill>
            </a:endParaRPr>
          </a:p>
          <a:p>
            <a:pPr lvl="0" indent="450850" eaLnBrk="0" fontAlgn="base" hangingPunct="0">
              <a:spcBef>
                <a:spcPct val="0"/>
              </a:spcBef>
              <a:spcAft>
                <a:spcPct val="0"/>
              </a:spcAft>
            </a:pPr>
            <a:r>
              <a:rPr lang="ru-RU" sz="1200" b="1" dirty="0" smtClean="0">
                <a:solidFill>
                  <a:schemeClr val="accent3">
                    <a:lumMod val="50000"/>
                  </a:schemeClr>
                </a:solidFill>
                <a:ea typeface="Calibri" pitchFamily="34" charset="0"/>
                <a:cs typeface="Times New Roman" pitchFamily="18" charset="0"/>
              </a:rPr>
              <a:t>И требует взамен лишь одного –</a:t>
            </a:r>
            <a:endParaRPr lang="ru-RU" sz="1200" b="1" dirty="0" smtClean="0">
              <a:solidFill>
                <a:schemeClr val="accent3">
                  <a:lumMod val="50000"/>
                </a:schemeClr>
              </a:solidFill>
            </a:endParaRPr>
          </a:p>
          <a:p>
            <a:pPr lvl="0" indent="450850" eaLnBrk="0" fontAlgn="base" hangingPunct="0">
              <a:spcBef>
                <a:spcPct val="0"/>
              </a:spcBef>
              <a:spcAft>
                <a:spcPct val="0"/>
              </a:spcAft>
            </a:pPr>
            <a:r>
              <a:rPr lang="ru-RU" sz="1200" b="1" dirty="0" smtClean="0">
                <a:solidFill>
                  <a:schemeClr val="accent3">
                    <a:lumMod val="50000"/>
                  </a:schemeClr>
                </a:solidFill>
                <a:ea typeface="Calibri" pitchFamily="34" charset="0"/>
                <a:cs typeface="Times New Roman" pitchFamily="18" charset="0"/>
              </a:rPr>
              <a:t> Чтоб люди были к ней добры! </a:t>
            </a:r>
          </a:p>
          <a:p>
            <a:pPr lvl="0" indent="450850" eaLnBrk="0" fontAlgn="base" hangingPunct="0">
              <a:spcBef>
                <a:spcPct val="0"/>
              </a:spcBef>
              <a:spcAft>
                <a:spcPct val="0"/>
              </a:spcAft>
            </a:pPr>
            <a:r>
              <a:rPr lang="ru-RU" sz="1200" b="1" dirty="0" smtClean="0">
                <a:solidFill>
                  <a:schemeClr val="accent3">
                    <a:lumMod val="50000"/>
                  </a:schemeClr>
                </a:solidFill>
                <a:ea typeface="Calibri" pitchFamily="34" charset="0"/>
                <a:cs typeface="Times New Roman" pitchFamily="18" charset="0"/>
              </a:rPr>
              <a:t>                                 В. Андреев</a:t>
            </a:r>
            <a:endParaRPr lang="ru-RU" sz="1200" b="1" dirty="0" smtClean="0">
              <a:solidFill>
                <a:schemeClr val="accent3">
                  <a:lumMod val="50000"/>
                </a:schemeClr>
              </a:solidFill>
            </a:endParaRPr>
          </a:p>
        </p:txBody>
      </p:sp>
      <p:sp>
        <p:nvSpPr>
          <p:cNvPr id="9" name="Скругленный прямоугольник 8"/>
          <p:cNvSpPr/>
          <p:nvPr/>
        </p:nvSpPr>
        <p:spPr>
          <a:xfrm>
            <a:off x="428596" y="3571876"/>
            <a:ext cx="5508104" cy="2143140"/>
          </a:xfrm>
          <a:prstGeom prst="roundRect">
            <a:avLst/>
          </a:prstGeom>
          <a:solidFill>
            <a:schemeClr val="accent3">
              <a:lumMod val="20000"/>
              <a:lumOff val="8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71472" y="3643314"/>
            <a:ext cx="5112568" cy="1938992"/>
          </a:xfrm>
          <a:prstGeom prst="rect">
            <a:avLst/>
          </a:prstGeom>
        </p:spPr>
        <p:txBody>
          <a:bodyPr wrap="square">
            <a:spAutoFit/>
          </a:bodyPr>
          <a:lstStyle/>
          <a:p>
            <a:pPr lvl="0" indent="450850" algn="just" fontAlgn="base">
              <a:spcBef>
                <a:spcPct val="0"/>
              </a:spcBef>
              <a:spcAft>
                <a:spcPct val="0"/>
              </a:spcAft>
            </a:pPr>
            <a:r>
              <a:rPr lang="ru-RU" sz="1200" b="1" dirty="0" smtClean="0">
                <a:solidFill>
                  <a:schemeClr val="accent3">
                    <a:lumMod val="50000"/>
                  </a:schemeClr>
                </a:solidFill>
                <a:ea typeface="Calibri" pitchFamily="34" charset="0"/>
                <a:cs typeface="Times New Roman" pitchFamily="18" charset="0"/>
              </a:rPr>
              <a:t>Могучей силой вечного обновления жизни природа выступает в восприятии </a:t>
            </a:r>
            <a:r>
              <a:rPr lang="ru-RU" sz="1200" b="1" dirty="0" smtClean="0">
                <a:solidFill>
                  <a:schemeClr val="accent2">
                    <a:lumMod val="50000"/>
                  </a:schemeClr>
                </a:solidFill>
                <a:ea typeface="Calibri" pitchFamily="34" charset="0"/>
                <a:cs typeface="Times New Roman" pitchFamily="18" charset="0"/>
              </a:rPr>
              <a:t>художников слова.  </a:t>
            </a:r>
          </a:p>
          <a:p>
            <a:pPr lvl="0" indent="450850" algn="just" fontAlgn="base">
              <a:spcBef>
                <a:spcPct val="0"/>
              </a:spcBef>
              <a:spcAft>
                <a:spcPct val="0"/>
              </a:spcAft>
            </a:pPr>
            <a:r>
              <a:rPr lang="ru-RU" sz="1200" b="1" dirty="0" smtClean="0">
                <a:solidFill>
                  <a:schemeClr val="accent2">
                    <a:lumMod val="50000"/>
                  </a:schemeClr>
                </a:solidFill>
                <a:ea typeface="Calibri" pitchFamily="34" charset="0"/>
                <a:cs typeface="Times New Roman" pitchFamily="18" charset="0"/>
              </a:rPr>
              <a:t>Поэзия</a:t>
            </a:r>
            <a:r>
              <a:rPr lang="ru-RU" sz="1200" b="1" dirty="0" smtClean="0">
                <a:solidFill>
                  <a:schemeClr val="accent4">
                    <a:lumMod val="50000"/>
                  </a:schemeClr>
                </a:solidFill>
                <a:ea typeface="Calibri" pitchFamily="34" charset="0"/>
                <a:cs typeface="Times New Roman" pitchFamily="18" charset="0"/>
              </a:rPr>
              <a:t> </a:t>
            </a:r>
            <a:r>
              <a:rPr lang="ru-RU" sz="1200" b="1" dirty="0" smtClean="0">
                <a:solidFill>
                  <a:schemeClr val="accent3">
                    <a:lumMod val="50000"/>
                  </a:schemeClr>
                </a:solidFill>
                <a:ea typeface="Calibri" pitchFamily="34" charset="0"/>
                <a:cs typeface="Times New Roman" pitchFamily="18" charset="0"/>
              </a:rPr>
              <a:t>призывает человека благодарно склониться перед природой – матерью. </a:t>
            </a:r>
            <a:endParaRPr lang="ru-RU" sz="1200" b="1" dirty="0" smtClean="0">
              <a:solidFill>
                <a:schemeClr val="accent3">
                  <a:lumMod val="50000"/>
                </a:schemeClr>
              </a:solidFill>
              <a:cs typeface="Arial" pitchFamily="34" charset="0"/>
            </a:endParaRPr>
          </a:p>
          <a:p>
            <a:pPr lvl="0" indent="450850" algn="just" eaLnBrk="0" fontAlgn="base" hangingPunct="0">
              <a:spcBef>
                <a:spcPct val="0"/>
              </a:spcBef>
              <a:spcAft>
                <a:spcPct val="0"/>
              </a:spcAft>
            </a:pPr>
            <a:r>
              <a:rPr lang="ru-RU" sz="1200" b="1" dirty="0" smtClean="0">
                <a:solidFill>
                  <a:schemeClr val="accent2">
                    <a:lumMod val="50000"/>
                  </a:schemeClr>
                </a:solidFill>
                <a:ea typeface="Calibri" pitchFamily="34" charset="0"/>
                <a:cs typeface="Times New Roman" pitchFamily="18" charset="0"/>
              </a:rPr>
              <a:t>Мастера кисти </a:t>
            </a:r>
            <a:r>
              <a:rPr lang="ru-RU" sz="1200" b="1" dirty="0" smtClean="0">
                <a:solidFill>
                  <a:schemeClr val="accent3">
                    <a:lumMod val="50000"/>
                  </a:schemeClr>
                </a:solidFill>
                <a:ea typeface="Calibri" pitchFamily="34" charset="0"/>
                <a:cs typeface="Times New Roman" pitchFamily="18" charset="0"/>
              </a:rPr>
              <a:t>прославляют величие и гармоничность природы, открывают людям ее красоту, призывают любить и бережно относиться к окружающему миру. </a:t>
            </a:r>
            <a:endParaRPr lang="ru-RU" sz="1200" b="1" dirty="0" smtClean="0">
              <a:solidFill>
                <a:schemeClr val="accent3">
                  <a:lumMod val="50000"/>
                </a:schemeClr>
              </a:solidFill>
              <a:cs typeface="Arial" pitchFamily="34" charset="0"/>
            </a:endParaRPr>
          </a:p>
          <a:p>
            <a:pPr lvl="0" indent="450850" algn="just" eaLnBrk="0" fontAlgn="base" hangingPunct="0">
              <a:spcBef>
                <a:spcPct val="0"/>
              </a:spcBef>
              <a:spcAft>
                <a:spcPct val="0"/>
              </a:spcAft>
            </a:pPr>
            <a:r>
              <a:rPr lang="ru-RU" sz="1200" b="1" dirty="0" smtClean="0">
                <a:solidFill>
                  <a:schemeClr val="accent2">
                    <a:lumMod val="50000"/>
                  </a:schemeClr>
                </a:solidFill>
                <a:ea typeface="Calibri" pitchFamily="34" charset="0"/>
                <a:cs typeface="Times New Roman" pitchFamily="18" charset="0"/>
              </a:rPr>
              <a:t>Музыка</a:t>
            </a:r>
            <a:r>
              <a:rPr lang="ru-RU" sz="1200" b="1" dirty="0" smtClean="0">
                <a:solidFill>
                  <a:schemeClr val="accent3">
                    <a:lumMod val="50000"/>
                  </a:schemeClr>
                </a:solidFill>
                <a:ea typeface="Calibri" pitchFamily="34" charset="0"/>
                <a:cs typeface="Times New Roman" pitchFamily="18" charset="0"/>
              </a:rPr>
              <a:t> обладает способностью проникать в самые сокровенные уголки человеческой души. Она  вызывает восхищение и трепет перед красотой и вечностью природы. </a:t>
            </a:r>
            <a:endParaRPr lang="ru-RU" sz="1200" b="1" dirty="0">
              <a:solidFill>
                <a:schemeClr val="accent3">
                  <a:lumMod val="50000"/>
                </a:schemeClr>
              </a:solidFill>
            </a:endParaRPr>
          </a:p>
        </p:txBody>
      </p:sp>
      <p:pic>
        <p:nvPicPr>
          <p:cNvPr id="12" name="Рисунок 11" descr="img3.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84168" y="3429000"/>
            <a:ext cx="2664296" cy="2329070"/>
          </a:xfrm>
          <a:prstGeom prst="rect">
            <a:avLst/>
          </a:prstGeom>
          <a:ln>
            <a:noFill/>
          </a:ln>
          <a:effectLst>
            <a:softEdge rad="112500"/>
          </a:effectLst>
        </p:spPr>
      </p:pic>
      <p:pic>
        <p:nvPicPr>
          <p:cNvPr id="3076" name="Picture 4" descr="C:\Users\Home\Desktop\Новая папка\466546-50.jpg"/>
          <p:cNvPicPr>
            <a:picLocks noChangeAspect="1" noChangeArrowheads="1"/>
          </p:cNvPicPr>
          <p:nvPr/>
        </p:nvPicPr>
        <p:blipFill>
          <a:blip r:embed="rId5" cstate="print"/>
          <a:srcRect/>
          <a:stretch>
            <a:fillRect/>
          </a:stretch>
        </p:blipFill>
        <p:spPr bwMode="auto">
          <a:xfrm rot="2551686">
            <a:off x="1149833" y="2322952"/>
            <a:ext cx="751321" cy="1032795"/>
          </a:xfrm>
          <a:prstGeom prst="rect">
            <a:avLst/>
          </a:prstGeom>
          <a:noFill/>
        </p:spPr>
      </p:pic>
      <p:sp>
        <p:nvSpPr>
          <p:cNvPr id="13" name="TextBox 12"/>
          <p:cNvSpPr txBox="1"/>
          <p:nvPr/>
        </p:nvSpPr>
        <p:spPr>
          <a:xfrm>
            <a:off x="2987824" y="0"/>
            <a:ext cx="2880320" cy="461665"/>
          </a:xfrm>
          <a:prstGeom prst="rect">
            <a:avLst/>
          </a:prstGeom>
          <a:noFill/>
        </p:spPr>
        <p:txBody>
          <a:bodyPr wrap="square" rtlCol="0">
            <a:spAutoFit/>
          </a:bodyPr>
          <a:lstStyle/>
          <a:p>
            <a:r>
              <a:rPr lang="ru-RU" sz="2400" b="1" dirty="0" smtClean="0">
                <a:solidFill>
                  <a:schemeClr val="accent2">
                    <a:lumMod val="50000"/>
                  </a:schemeClr>
                </a:solidFill>
              </a:rPr>
              <a:t>Страница 1.</a:t>
            </a:r>
            <a:endParaRPr lang="ru-RU" sz="2400" b="1" dirty="0">
              <a:solidFill>
                <a:schemeClr val="accent2">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экология\Новая папка\green-nature-vector-backgrounds-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69" name="Rectangle 1"/>
          <p:cNvSpPr>
            <a:spLocks noChangeArrowheads="1"/>
          </p:cNvSpPr>
          <p:nvPr/>
        </p:nvSpPr>
        <p:spPr bwMode="auto">
          <a:xfrm>
            <a:off x="1043608" y="476672"/>
            <a:ext cx="752432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3">
                    <a:lumMod val="50000"/>
                  </a:schemeClr>
                </a:solidFill>
                <a:effectLst/>
                <a:ea typeface="Calibri" pitchFamily="34" charset="0"/>
                <a:cs typeface="Times New Roman" pitchFamily="18" charset="0"/>
              </a:rPr>
              <a:t>Земля…  В этом коротком слове – история, труд, судьбы миллионов людей. Вся сила человека – в Земле. Никто не мог победить легендарного Антея, пока он касался Земли, вливающей в него новые силы, но стоило только оторвать его от неё – и он слаб. Этот миф – завещание потомкам – хранить связь с Землей, беречь и сохранять её. </a:t>
            </a:r>
            <a:endParaRPr kumimoji="0" lang="ru-RU" sz="1800" b="1" i="0" u="none" strike="noStrike" cap="none" normalizeH="0" baseline="0" dirty="0" smtClean="0">
              <a:ln>
                <a:noFill/>
              </a:ln>
              <a:solidFill>
                <a:schemeClr val="accent3">
                  <a:lumMod val="50000"/>
                </a:schemeClr>
              </a:solidFill>
              <a:effectLst/>
            </a:endParaRPr>
          </a:p>
        </p:txBody>
      </p:sp>
      <p:sp>
        <p:nvSpPr>
          <p:cNvPr id="7170" name="Rectangle 2"/>
          <p:cNvSpPr>
            <a:spLocks noChangeArrowheads="1"/>
          </p:cNvSpPr>
          <p:nvPr/>
        </p:nvSpPr>
        <p:spPr bwMode="auto">
          <a:xfrm>
            <a:off x="2428860" y="1500174"/>
            <a:ext cx="5184576"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t>Я живу на земле, где тревожно и горько</a:t>
            </a:r>
            <a:endParaRPr kumimoji="0" lang="ru-RU" sz="9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t>Пахнет лист тополиный, промытый грозой,</a:t>
            </a:r>
            <a:endParaRPr kumimoji="0" lang="ru-RU" sz="9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t>Где в печи розовеет пшеничная корка,</a:t>
            </a:r>
            <a:endParaRPr kumimoji="0" lang="ru-RU" sz="9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t>Где сплавляет пучина свинец с бирюзой.</a:t>
            </a:r>
            <a:b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br>
            <a: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t/>
            </a:r>
            <a:b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br>
            <a: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t>На земле, что живёт, как огромное чудо,</a:t>
            </a:r>
            <a:b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br>
            <a: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t>И не может, не будет – дымиться в золе…</a:t>
            </a:r>
            <a:b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br>
            <a: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t>В самый трудный, в последний свой час</a:t>
            </a:r>
            <a:b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br>
            <a:r>
              <a:rPr kumimoji="0" lang="ru-RU" sz="14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t>Не забуду благодарно сказать: </a:t>
            </a:r>
            <a:r>
              <a:rPr kumimoji="0" lang="ru-RU" sz="1600" b="1" i="0" u="none" strike="noStrike" cap="none" normalizeH="0" baseline="0" dirty="0" smtClean="0">
                <a:ln>
                  <a:noFill/>
                </a:ln>
                <a:solidFill>
                  <a:schemeClr val="accent2">
                    <a:lumMod val="50000"/>
                  </a:schemeClr>
                </a:solidFill>
                <a:effectLst/>
                <a:latin typeface="+mj-lt"/>
                <a:ea typeface="Times New Roman" pitchFamily="18" charset="0"/>
                <a:cs typeface="Times New Roman" pitchFamily="18" charset="0"/>
              </a:rPr>
              <a:t>«Я жила на Земле».</a:t>
            </a:r>
          </a:p>
          <a:p>
            <a:pPr marL="0" marR="0" lvl="0" indent="0" algn="l" defTabSz="914400" rtl="0" eaLnBrk="0" fontAlgn="base" latinLnBrk="0" hangingPunct="0">
              <a:lnSpc>
                <a:spcPct val="100000"/>
              </a:lnSpc>
              <a:spcBef>
                <a:spcPct val="0"/>
              </a:spcBef>
              <a:spcAft>
                <a:spcPct val="0"/>
              </a:spcAft>
              <a:buClrTx/>
              <a:buSzTx/>
              <a:buFontTx/>
              <a:buNone/>
              <a:tabLst/>
            </a:pPr>
            <a:r>
              <a:rPr lang="ru-RU" sz="1400" b="1" dirty="0" smtClean="0">
                <a:solidFill>
                  <a:schemeClr val="accent2">
                    <a:lumMod val="50000"/>
                  </a:schemeClr>
                </a:solidFill>
                <a:latin typeface="+mj-lt"/>
                <a:cs typeface="Times New Roman" pitchFamily="18" charset="0"/>
              </a:rPr>
              <a:t>                                                                               И. </a:t>
            </a:r>
            <a:r>
              <a:rPr lang="ru-RU" sz="1400" b="1" dirty="0" err="1" smtClean="0">
                <a:solidFill>
                  <a:schemeClr val="accent2">
                    <a:lumMod val="50000"/>
                  </a:schemeClr>
                </a:solidFill>
                <a:latin typeface="+mj-lt"/>
                <a:cs typeface="Times New Roman" pitchFamily="18" charset="0"/>
              </a:rPr>
              <a:t>Снегова</a:t>
            </a:r>
            <a:endParaRPr kumimoji="0" lang="ru-RU" sz="1400" b="1" i="0" u="none" strike="noStrike" cap="none" normalizeH="0" baseline="0" dirty="0" smtClean="0">
              <a:ln>
                <a:noFill/>
              </a:ln>
              <a:solidFill>
                <a:schemeClr val="accent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7171" name="Picture 3" descr="C:\Documents and Settings\Кармазина.TBC.000\Рабочий стол\экология\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32240" y="1844824"/>
            <a:ext cx="1765636" cy="1728192"/>
          </a:xfrm>
          <a:prstGeom prst="rect">
            <a:avLst/>
          </a:prstGeom>
          <a:noFill/>
        </p:spPr>
      </p:pic>
      <p:pic>
        <p:nvPicPr>
          <p:cNvPr id="3075" name="Picture 3" descr="C:\Documents and Settings\Кармазина.TBC.000\Рабочий стол\Новая папка\1010314808.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7158" y="2357430"/>
            <a:ext cx="1450653" cy="2158505"/>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
        <p:nvSpPr>
          <p:cNvPr id="8" name="Скругленный прямоугольник 7"/>
          <p:cNvSpPr/>
          <p:nvPr/>
        </p:nvSpPr>
        <p:spPr>
          <a:xfrm>
            <a:off x="142844" y="5286388"/>
            <a:ext cx="3456384" cy="1224136"/>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9" name="Rectangle 1"/>
          <p:cNvSpPr>
            <a:spLocks noChangeArrowheads="1"/>
          </p:cNvSpPr>
          <p:nvPr/>
        </p:nvSpPr>
        <p:spPr bwMode="auto">
          <a:xfrm>
            <a:off x="214282" y="5286388"/>
            <a:ext cx="338437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Ленинградские прозаики, поэты и очеркисты, выступившие в этом альманахе, постарались найти слова, которые помогут человеку стать добрее, благороднее, внимательнее и друг к другу,</a:t>
            </a:r>
            <a:r>
              <a:rPr kumimoji="0" lang="ru-RU" sz="1000" b="1" i="0" u="none" strike="noStrike" cap="none" normalizeH="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1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и к природе. Ведь только в ладу с окружающей средой могут быть по-настоящему счастливы люди. Эта мысль является стержневой во всех произведениях</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000" b="1" i="0" u="none" strike="noStrike" cap="none" normalizeH="0" baseline="0" dirty="0" smtClean="0">
              <a:ln>
                <a:noFill/>
              </a:ln>
              <a:solidFill>
                <a:schemeClr val="tx1"/>
              </a:solidFill>
              <a:effectLst/>
              <a:latin typeface="Arial" pitchFamily="34" charset="0"/>
            </a:endParaRPr>
          </a:p>
        </p:txBody>
      </p:sp>
      <p:pic>
        <p:nvPicPr>
          <p:cNvPr id="12" name="Picture 4" descr="C:\Users\Home\Desktop\Новая папка\466546-50.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551686">
            <a:off x="738069" y="1204500"/>
            <a:ext cx="883531" cy="1259504"/>
          </a:xfrm>
          <a:prstGeom prst="rect">
            <a:avLst/>
          </a:prstGeom>
          <a:noFill/>
        </p:spPr>
      </p:pic>
      <p:sp>
        <p:nvSpPr>
          <p:cNvPr id="3" name="Rectangle 1"/>
          <p:cNvSpPr>
            <a:spLocks noChangeArrowheads="1"/>
          </p:cNvSpPr>
          <p:nvPr/>
        </p:nvSpPr>
        <p:spPr bwMode="auto">
          <a:xfrm>
            <a:off x="285720" y="4643446"/>
            <a:ext cx="15932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smtClean="0">
                <a:ln>
                  <a:noFill/>
                </a:ln>
                <a:effectLst/>
                <a:latin typeface="Times New Roman" pitchFamily="18" charset="0"/>
                <a:ea typeface="Calibri" pitchFamily="34" charset="0"/>
                <a:cs typeface="Times New Roman" pitchFamily="18" charset="0"/>
              </a:rPr>
              <a:t>Рощи заповедные / сост. А. Е. </a:t>
            </a:r>
            <a:r>
              <a:rPr kumimoji="0" lang="ru-RU" sz="800" b="1" i="0" u="none" strike="noStrike" cap="none" normalizeH="0" baseline="0" dirty="0" err="1" smtClean="0">
                <a:ln>
                  <a:noFill/>
                </a:ln>
                <a:effectLst/>
                <a:latin typeface="Times New Roman" pitchFamily="18" charset="0"/>
                <a:ea typeface="Calibri" pitchFamily="34" charset="0"/>
                <a:cs typeface="Times New Roman" pitchFamily="18" charset="0"/>
              </a:rPr>
              <a:t>Стерликов</a:t>
            </a:r>
            <a:r>
              <a:rPr kumimoji="0" lang="ru-RU" sz="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800" b="1" i="0" u="none" strike="noStrike" cap="none" normalizeH="0" baseline="0" dirty="0" smtClean="0">
                <a:ln>
                  <a:noFill/>
                </a:ln>
                <a:effectLst/>
                <a:latin typeface="Calibri"/>
                <a:ea typeface="Calibri" pitchFamily="34" charset="0"/>
                <a:cs typeface="Times New Roman" pitchFamily="18" charset="0"/>
              </a:rPr>
              <a:t>–</a:t>
            </a:r>
            <a:r>
              <a:rPr kumimoji="0" lang="ru-RU" sz="800" b="1" i="0" u="none" strike="noStrike" cap="none" normalizeH="0" baseline="0" dirty="0" smtClean="0">
                <a:ln>
                  <a:noFill/>
                </a:ln>
                <a:effectLst/>
                <a:latin typeface="Times New Roman" pitchFamily="18" charset="0"/>
                <a:ea typeface="Calibri" pitchFamily="34" charset="0"/>
                <a:cs typeface="Times New Roman" pitchFamily="18" charset="0"/>
              </a:rPr>
              <a:t> Ленинград : </a:t>
            </a:r>
            <a:r>
              <a:rPr kumimoji="0" lang="ru-RU" sz="800" b="1" i="0" u="none" strike="noStrike" cap="none" normalizeH="0" baseline="0" dirty="0" err="1" smtClean="0">
                <a:ln>
                  <a:noFill/>
                </a:ln>
                <a:effectLst/>
                <a:latin typeface="Times New Roman" pitchFamily="18" charset="0"/>
                <a:ea typeface="Calibri" pitchFamily="34" charset="0"/>
                <a:cs typeface="Times New Roman" pitchFamily="18" charset="0"/>
              </a:rPr>
              <a:t>Лениздат</a:t>
            </a:r>
            <a:r>
              <a:rPr kumimoji="0" lang="ru-RU" sz="800" b="1" i="0" u="none" strike="noStrike" cap="none" normalizeH="0" baseline="0" dirty="0" smtClean="0">
                <a:ln>
                  <a:noFill/>
                </a:ln>
                <a:effectLst/>
                <a:latin typeface="Times New Roman" pitchFamily="18" charset="0"/>
                <a:ea typeface="Calibri" pitchFamily="34" charset="0"/>
                <a:cs typeface="Times New Roman" pitchFamily="18" charset="0"/>
              </a:rPr>
              <a:t>, 1990. </a:t>
            </a:r>
            <a:r>
              <a:rPr kumimoji="0" lang="ru-RU" sz="800" b="1" i="0" u="none" strike="noStrike" cap="none" normalizeH="0" baseline="0" dirty="0" smtClean="0">
                <a:ln>
                  <a:noFill/>
                </a:ln>
                <a:effectLst/>
                <a:latin typeface="Calibri"/>
                <a:ea typeface="Calibri" pitchFamily="34" charset="0"/>
                <a:cs typeface="Times New Roman" pitchFamily="18" charset="0"/>
              </a:rPr>
              <a:t>–</a:t>
            </a:r>
            <a:r>
              <a:rPr kumimoji="0" lang="ru-RU" sz="800" b="1" i="0" u="none" strike="noStrike" cap="none" normalizeH="0" baseline="0" dirty="0" smtClean="0">
                <a:ln>
                  <a:noFill/>
                </a:ln>
                <a:effectLst/>
                <a:latin typeface="Times New Roman" pitchFamily="18" charset="0"/>
                <a:ea typeface="Calibri" pitchFamily="34" charset="0"/>
                <a:cs typeface="Times New Roman" pitchFamily="18" charset="0"/>
              </a:rPr>
              <a:t> 336 с. : ил</a:t>
            </a:r>
            <a:r>
              <a:rPr kumimoji="0" lang="ru-RU" sz="800" b="0" i="0" u="none" strike="noStrike" cap="none" normalizeH="0" baseline="0" dirty="0" smtClean="0">
                <a:ln>
                  <a:noFill/>
                </a:ln>
                <a:solidFill>
                  <a:srgbClr val="F79646"/>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endParaRPr>
          </a:p>
        </p:txBody>
      </p:sp>
      <p:pic>
        <p:nvPicPr>
          <p:cNvPr id="1026" name="Picture 2" descr="O:\Кармазина Л.И\скан\1.jpg"/>
          <p:cNvPicPr>
            <a:picLocks noChangeAspect="1" noChangeArrowheads="1"/>
          </p:cNvPicPr>
          <p:nvPr/>
        </p:nvPicPr>
        <p:blipFill>
          <a:blip r:embed="rId6" cstate="print"/>
          <a:srcRect/>
          <a:stretch>
            <a:fillRect/>
          </a:stretch>
        </p:blipFill>
        <p:spPr bwMode="auto">
          <a:xfrm rot="502327">
            <a:off x="4678527" y="4144218"/>
            <a:ext cx="1105824" cy="1544197"/>
          </a:xfrm>
          <a:prstGeom prst="rect">
            <a:avLst/>
          </a:prstGeom>
          <a:noFill/>
          <a:ln>
            <a:solidFill>
              <a:schemeClr val="tx1"/>
            </a:solidFill>
          </a:ln>
          <a:effectLst>
            <a:outerShdw blurRad="50800" dist="38100" dir="2700000" algn="tl" rotWithShape="0">
              <a:prstClr val="black">
                <a:alpha val="40000"/>
              </a:prstClr>
            </a:outerShdw>
          </a:effectLst>
        </p:spPr>
      </p:pic>
      <p:pic>
        <p:nvPicPr>
          <p:cNvPr id="1027" name="Picture 3" descr="O:\Кармазина Л.И\скан\2.jpg"/>
          <p:cNvPicPr>
            <a:picLocks noChangeAspect="1" noChangeArrowheads="1"/>
          </p:cNvPicPr>
          <p:nvPr/>
        </p:nvPicPr>
        <p:blipFill>
          <a:blip r:embed="rId7" cstate="print"/>
          <a:srcRect/>
          <a:stretch>
            <a:fillRect/>
          </a:stretch>
        </p:blipFill>
        <p:spPr bwMode="auto">
          <a:xfrm>
            <a:off x="3786182" y="4214818"/>
            <a:ext cx="1230326" cy="1714512"/>
          </a:xfrm>
          <a:prstGeom prst="rect">
            <a:avLst/>
          </a:prstGeom>
          <a:noFill/>
          <a:ln>
            <a:solidFill>
              <a:schemeClr val="tx1"/>
            </a:solidFill>
          </a:ln>
          <a:effectLst>
            <a:outerShdw blurRad="50800" dist="38100" dir="2700000" algn="tl" rotWithShape="0">
              <a:prstClr val="black">
                <a:alpha val="40000"/>
              </a:prstClr>
            </a:outerShdw>
          </a:effectLst>
        </p:spPr>
      </p:pic>
      <p:sp>
        <p:nvSpPr>
          <p:cNvPr id="13" name="Скругленный прямоугольник 12"/>
          <p:cNvSpPr/>
          <p:nvPr/>
        </p:nvSpPr>
        <p:spPr>
          <a:xfrm>
            <a:off x="6072198" y="4000504"/>
            <a:ext cx="2928958" cy="2643206"/>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00" b="1" dirty="0" smtClean="0">
                <a:solidFill>
                  <a:schemeClr val="accent3">
                    <a:lumMod val="50000"/>
                  </a:schemeClr>
                </a:solidFill>
                <a:latin typeface="Times New Roman" pitchFamily="18" charset="0"/>
                <a:cs typeface="Times New Roman" pitchFamily="18" charset="0"/>
              </a:rPr>
              <a:t>Предлагаем журналы, посвящённые вопросам экологии «Природа и человек. 21 век». Ежемесячный общественно-политический и научно-популярный иллюстрированный журнал для народного чтения. На страницах журнала публикуются самые разнообразные материалы о природе и экологии, окружающем нас мире. Постоянные рубрики журнала: «</a:t>
            </a:r>
            <a:r>
              <a:rPr lang="ru-RU" sz="1000" b="1" dirty="0" err="1" smtClean="0">
                <a:solidFill>
                  <a:schemeClr val="accent3">
                    <a:lumMod val="50000"/>
                  </a:schemeClr>
                </a:solidFill>
                <a:latin typeface="Times New Roman" pitchFamily="18" charset="0"/>
                <a:cs typeface="Times New Roman" pitchFamily="18" charset="0"/>
              </a:rPr>
              <a:t>Экопанорама</a:t>
            </a:r>
            <a:r>
              <a:rPr lang="ru-RU" sz="1000" b="1" dirty="0" smtClean="0">
                <a:solidFill>
                  <a:schemeClr val="accent3">
                    <a:lumMod val="50000"/>
                  </a:schemeClr>
                </a:solidFill>
                <a:latin typeface="Times New Roman" pitchFamily="18" charset="0"/>
                <a:cs typeface="Times New Roman" pitchFamily="18" charset="0"/>
              </a:rPr>
              <a:t>», «Точка зрения», «Учусь природе», «Экология человечности», «По странам и континентам», «Идеи, гипотезы, открытия», «Приглашение к сенсации», «Легенды о цветах», «Взгляд за горизонт» и многие другие.</a:t>
            </a:r>
            <a:endParaRPr lang="ru-RU" sz="1000" b="1" dirty="0">
              <a:solidFill>
                <a:schemeClr val="accent3">
                  <a:lumMod val="50000"/>
                </a:schemeClr>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экология\Новая папка\green-nature-vector-backgrounds-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9" name="Rectangle 1"/>
          <p:cNvSpPr>
            <a:spLocks noChangeArrowheads="1"/>
          </p:cNvSpPr>
          <p:nvPr/>
        </p:nvSpPr>
        <p:spPr bwMode="auto">
          <a:xfrm>
            <a:off x="1643042" y="1928802"/>
            <a:ext cx="578647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hlinkClick r:id="rId3"/>
              </a:rPr>
              <a:t>https://infourok.ru/plankonspekt-integrirovannogo-uroka-ekologicheskie-problemi-yazikom-iskusstva-767946.html</a:t>
            </a:r>
            <a:r>
              <a:rPr kumimoji="0" lang="ru-RU" sz="1600" b="1" i="0" u="sng"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endParaRPr kumimoji="0" lang="ru-RU" sz="1600" b="1" i="0" u="sng"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p:txBody>
      </p:sp>
      <p:sp>
        <p:nvSpPr>
          <p:cNvPr id="2050" name="Rectangle 2"/>
          <p:cNvSpPr>
            <a:spLocks noChangeArrowheads="1"/>
          </p:cNvSpPr>
          <p:nvPr/>
        </p:nvSpPr>
        <p:spPr bwMode="auto">
          <a:xfrm>
            <a:off x="1500166" y="3143248"/>
            <a:ext cx="600079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hlinkClick r:id="rId4"/>
              </a:rPr>
              <a:t>https://infourok.ru/doklad-priroda-v-zhivopisi-muzike-literature-611485.html</a:t>
            </a:r>
            <a:endParaRPr kumimoji="0" lang="ru-RU" sz="1400" b="1" i="0"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p:txBody>
      </p:sp>
      <p:sp>
        <p:nvSpPr>
          <p:cNvPr id="5" name="Прямоугольник 4"/>
          <p:cNvSpPr/>
          <p:nvPr/>
        </p:nvSpPr>
        <p:spPr>
          <a:xfrm>
            <a:off x="1500166" y="571480"/>
            <a:ext cx="6072230"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u="sng" dirty="0" smtClean="0">
                <a:solidFill>
                  <a:schemeClr val="accent3">
                    <a:lumMod val="50000"/>
                  </a:schemeClr>
                </a:solidFill>
              </a:rPr>
              <a:t>Электронные ресурсы</a:t>
            </a:r>
            <a:endParaRPr lang="ru-RU" sz="3200" b="1" u="sng" dirty="0">
              <a:solidFill>
                <a:schemeClr val="accent3">
                  <a:lumMod val="50000"/>
                </a:schemeClr>
              </a:solidFill>
            </a:endParaRPr>
          </a:p>
        </p:txBody>
      </p:sp>
      <p:pic>
        <p:nvPicPr>
          <p:cNvPr id="6" name="Picture 4" descr="C:\Users\Home\Desktop\Новая папка\466546-50.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551686">
            <a:off x="937186" y="567472"/>
            <a:ext cx="883531" cy="1214536"/>
          </a:xfrm>
          <a:prstGeom prst="rect">
            <a:avLst/>
          </a:prstGeom>
          <a:noFill/>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000\Рабочий стол\экология\Новая папка\green-nature-vector-backgrounds-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899592" y="548680"/>
            <a:ext cx="7272808" cy="830997"/>
          </a:xfrm>
          <a:prstGeom prst="rect">
            <a:avLst/>
          </a:prstGeom>
        </p:spPr>
        <p:txBody>
          <a:bodyPr wrap="square">
            <a:spAutoFit/>
          </a:bodyPr>
          <a:lstStyle/>
          <a:p>
            <a:pPr lvl="0" algn="ctr"/>
            <a:r>
              <a:rPr lang="ru-RU" sz="2400" b="1" dirty="0" smtClean="0">
                <a:solidFill>
                  <a:schemeClr val="accent2">
                    <a:lumMod val="50000"/>
                  </a:schemeClr>
                </a:solidFill>
              </a:rPr>
              <a:t>МУК «Тульская библиотечная система»</a:t>
            </a:r>
          </a:p>
          <a:p>
            <a:pPr lvl="0" algn="ctr"/>
            <a:r>
              <a:rPr lang="ru-RU" sz="2400" b="1" dirty="0" smtClean="0">
                <a:solidFill>
                  <a:schemeClr val="accent2">
                    <a:lumMod val="50000"/>
                  </a:schemeClr>
                </a:solidFill>
              </a:rPr>
              <a:t>Центральная городская библиотека им. Л.Н.Толстого</a:t>
            </a:r>
            <a:endParaRPr lang="ru-RU" sz="2400" b="1" dirty="0">
              <a:solidFill>
                <a:schemeClr val="accent2">
                  <a:lumMod val="50000"/>
                </a:schemeClr>
              </a:solidFill>
            </a:endParaRPr>
          </a:p>
        </p:txBody>
      </p:sp>
      <p:sp>
        <p:nvSpPr>
          <p:cNvPr id="4" name="Прямоугольник 3"/>
          <p:cNvSpPr/>
          <p:nvPr/>
        </p:nvSpPr>
        <p:spPr>
          <a:xfrm>
            <a:off x="755576" y="1628800"/>
            <a:ext cx="7272808" cy="1077218"/>
          </a:xfrm>
          <a:prstGeom prst="rect">
            <a:avLst/>
          </a:prstGeom>
        </p:spPr>
        <p:txBody>
          <a:bodyPr wrap="square">
            <a:spAutoFit/>
          </a:bodyPr>
          <a:lstStyle/>
          <a:p>
            <a:pPr lvl="0" algn="ctr"/>
            <a:r>
              <a:rPr lang="ru-RU" sz="2000" b="1" dirty="0" smtClean="0">
                <a:solidFill>
                  <a:schemeClr val="accent3">
                    <a:lumMod val="50000"/>
                  </a:schemeClr>
                </a:solidFill>
              </a:rPr>
              <a:t>Подбор материала, монтаж, дизайн:</a:t>
            </a:r>
          </a:p>
          <a:p>
            <a:pPr lvl="0" algn="ctr"/>
            <a:r>
              <a:rPr lang="ru-RU" sz="2000" b="1" dirty="0" smtClean="0">
                <a:solidFill>
                  <a:schemeClr val="accent3">
                    <a:lumMod val="50000"/>
                  </a:schemeClr>
                </a:solidFill>
              </a:rPr>
              <a:t>заведующая сектором музыкального абонемента</a:t>
            </a:r>
          </a:p>
          <a:p>
            <a:pPr lvl="0" algn="ctr"/>
            <a:r>
              <a:rPr lang="ru-RU" sz="2000" b="1" dirty="0" smtClean="0">
                <a:solidFill>
                  <a:schemeClr val="accent3">
                    <a:lumMod val="50000"/>
                  </a:schemeClr>
                </a:solidFill>
              </a:rPr>
              <a:t> </a:t>
            </a:r>
            <a:r>
              <a:rPr lang="ru-RU" sz="2400" b="1" dirty="0" smtClean="0">
                <a:solidFill>
                  <a:schemeClr val="accent2">
                    <a:lumMod val="50000"/>
                  </a:schemeClr>
                </a:solidFill>
              </a:rPr>
              <a:t>Л.И. Кармазина </a:t>
            </a:r>
            <a:endParaRPr lang="ru-RU" sz="2400" b="1" dirty="0">
              <a:solidFill>
                <a:schemeClr val="accent2">
                  <a:lumMod val="50000"/>
                </a:schemeClr>
              </a:solidFill>
            </a:endParaRPr>
          </a:p>
        </p:txBody>
      </p:sp>
      <p:sp>
        <p:nvSpPr>
          <p:cNvPr id="5" name="Прямоугольник 4"/>
          <p:cNvSpPr/>
          <p:nvPr/>
        </p:nvSpPr>
        <p:spPr>
          <a:xfrm>
            <a:off x="357158" y="3140968"/>
            <a:ext cx="8103274" cy="1077218"/>
          </a:xfrm>
          <a:prstGeom prst="rect">
            <a:avLst/>
          </a:prstGeom>
        </p:spPr>
        <p:txBody>
          <a:bodyPr wrap="square">
            <a:spAutoFit/>
          </a:bodyPr>
          <a:lstStyle/>
          <a:p>
            <a:pPr lvl="0" algn="ctr"/>
            <a:r>
              <a:rPr lang="ru-RU" sz="2000" b="1" dirty="0" smtClean="0">
                <a:solidFill>
                  <a:schemeClr val="accent3">
                    <a:lumMod val="50000"/>
                  </a:schemeClr>
                </a:solidFill>
              </a:rPr>
              <a:t>Библиографическое описание рекомендуемой литературы:</a:t>
            </a:r>
          </a:p>
          <a:p>
            <a:pPr lvl="0" algn="ctr"/>
            <a:r>
              <a:rPr lang="ru-RU" sz="2000" b="1" dirty="0" smtClean="0">
                <a:solidFill>
                  <a:schemeClr val="accent3">
                    <a:lumMod val="50000"/>
                  </a:schemeClr>
                </a:solidFill>
              </a:rPr>
              <a:t>главный библиограф отдела информационных и справочных услуг</a:t>
            </a:r>
          </a:p>
          <a:p>
            <a:pPr lvl="0" algn="ctr"/>
            <a:r>
              <a:rPr lang="ru-RU" sz="2400" b="1" dirty="0" smtClean="0">
                <a:solidFill>
                  <a:schemeClr val="accent3">
                    <a:lumMod val="50000"/>
                  </a:schemeClr>
                </a:solidFill>
              </a:rPr>
              <a:t> </a:t>
            </a:r>
            <a:r>
              <a:rPr lang="ru-RU" sz="2400" b="1" dirty="0" smtClean="0">
                <a:solidFill>
                  <a:schemeClr val="accent2">
                    <a:lumMod val="50000"/>
                  </a:schemeClr>
                </a:solidFill>
              </a:rPr>
              <a:t>Л.Г. Гурова</a:t>
            </a:r>
            <a:endParaRPr lang="ru-RU" sz="2400" b="1" dirty="0">
              <a:solidFill>
                <a:schemeClr val="accent2">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me\Desktop\Новая папка (2)\c02be948c3c9f10bd01d3f3cc1b0ade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chemeClr val="tx1"/>
            </a:solidFill>
          </a:ln>
        </p:spPr>
      </p:pic>
      <p:sp>
        <p:nvSpPr>
          <p:cNvPr id="4" name="Скругленный прямоугольник 3"/>
          <p:cNvSpPr/>
          <p:nvPr/>
        </p:nvSpPr>
        <p:spPr>
          <a:xfrm>
            <a:off x="285720" y="142852"/>
            <a:ext cx="5214974" cy="1071570"/>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fontAlgn="base">
              <a:spcBef>
                <a:spcPct val="0"/>
              </a:spcBef>
              <a:spcAft>
                <a:spcPct val="0"/>
              </a:spcAft>
            </a:pPr>
            <a:r>
              <a:rPr lang="ru-RU" sz="1200" b="1" dirty="0" smtClean="0">
                <a:solidFill>
                  <a:schemeClr val="accent1">
                    <a:lumMod val="50000"/>
                  </a:schemeClr>
                </a:solidFill>
                <a:ea typeface="Calibri" pitchFamily="34" charset="0"/>
                <a:cs typeface="Times New Roman" pitchFamily="18" charset="0"/>
              </a:rPr>
              <a:t>В любое время года – весной, зимой, летом, осенью – природа прекрасна. Она всегда полна звуков, ароматов, красок, света…</a:t>
            </a:r>
            <a:endParaRPr lang="ru-RU" sz="1200" b="1" dirty="0" smtClean="0">
              <a:solidFill>
                <a:schemeClr val="accent1">
                  <a:lumMod val="50000"/>
                </a:schemeClr>
              </a:solidFill>
              <a:cs typeface="Arial" pitchFamily="34" charset="0"/>
            </a:endParaRPr>
          </a:p>
          <a:p>
            <a:pPr lvl="0" indent="449263" eaLnBrk="0" fontAlgn="base" hangingPunct="0">
              <a:spcBef>
                <a:spcPct val="0"/>
              </a:spcBef>
              <a:spcAft>
                <a:spcPct val="0"/>
              </a:spcAft>
            </a:pPr>
            <a:r>
              <a:rPr lang="ru-RU" sz="1200" b="1" dirty="0" smtClean="0">
                <a:solidFill>
                  <a:schemeClr val="accent1">
                    <a:lumMod val="50000"/>
                  </a:schemeClr>
                </a:solidFill>
                <a:ea typeface="Calibri" pitchFamily="34" charset="0"/>
                <a:cs typeface="Times New Roman" pitchFamily="18" charset="0"/>
              </a:rPr>
              <a:t>Когда приходит весна, сколько красоты врывается в нашу жизнь! Весну называют утром года. </a:t>
            </a:r>
            <a:endParaRPr lang="ru-RU" sz="1200" dirty="0">
              <a:solidFill>
                <a:schemeClr val="accent1">
                  <a:lumMod val="50000"/>
                </a:schemeClr>
              </a:solidFill>
            </a:endParaRPr>
          </a:p>
        </p:txBody>
      </p:sp>
      <p:sp>
        <p:nvSpPr>
          <p:cNvPr id="5" name="Скругленный прямоугольник 4"/>
          <p:cNvSpPr/>
          <p:nvPr/>
        </p:nvSpPr>
        <p:spPr>
          <a:xfrm>
            <a:off x="5572132" y="-214338"/>
            <a:ext cx="3312368" cy="4536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Весна, весна! как воздух чист!   </a:t>
            </a:r>
            <a:endParaRPr lang="ru-RU" sz="1200" b="1" dirty="0" smtClean="0">
              <a:solidFill>
                <a:schemeClr val="accent1">
                  <a:lumMod val="50000"/>
                </a:schemeClr>
              </a:solidFill>
              <a:latin typeface="+mj-lt"/>
              <a:cs typeface="Arial" pitchFamily="34" charset="0"/>
            </a:endParaRP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   Как ясен небосклон!</a:t>
            </a:r>
            <a:endParaRPr lang="ru-RU" sz="1200" b="1" dirty="0" smtClean="0">
              <a:solidFill>
                <a:schemeClr val="accent1">
                  <a:lumMod val="50000"/>
                </a:schemeClr>
              </a:solidFill>
              <a:latin typeface="+mj-lt"/>
              <a:cs typeface="Arial" pitchFamily="34" charset="0"/>
            </a:endParaRP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Своей </a:t>
            </a:r>
            <a:r>
              <a:rPr lang="ru-RU" sz="1200" b="1" dirty="0" err="1" smtClean="0">
                <a:solidFill>
                  <a:schemeClr val="accent1">
                    <a:lumMod val="50000"/>
                  </a:schemeClr>
                </a:solidFill>
                <a:latin typeface="+mj-lt"/>
                <a:ea typeface="Times New Roman" pitchFamily="18" charset="0"/>
                <a:cs typeface="Times New Roman" pitchFamily="18" charset="0"/>
              </a:rPr>
              <a:t>лазурию</a:t>
            </a:r>
            <a:r>
              <a:rPr lang="ru-RU" sz="1200" b="1" dirty="0" smtClean="0">
                <a:solidFill>
                  <a:schemeClr val="accent1">
                    <a:lumMod val="50000"/>
                  </a:schemeClr>
                </a:solidFill>
                <a:latin typeface="+mj-lt"/>
                <a:ea typeface="Times New Roman" pitchFamily="18" charset="0"/>
                <a:cs typeface="Times New Roman" pitchFamily="18" charset="0"/>
              </a:rPr>
              <a:t> живой</a:t>
            </a:r>
            <a:endParaRPr lang="ru-RU" sz="1200" b="1" dirty="0" smtClean="0">
              <a:solidFill>
                <a:schemeClr val="accent1">
                  <a:lumMod val="50000"/>
                </a:schemeClr>
              </a:solidFill>
              <a:latin typeface="+mj-lt"/>
              <a:cs typeface="Arial" pitchFamily="34" charset="0"/>
            </a:endParaRP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   Слепит мне очи он.</a:t>
            </a: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ru-RU" sz="1200" b="1" dirty="0" smtClean="0">
              <a:solidFill>
                <a:schemeClr val="accent1">
                  <a:lumMod val="50000"/>
                </a:schemeClr>
              </a:solidFill>
              <a:latin typeface="+mj-lt"/>
              <a:cs typeface="Arial" pitchFamily="34" charset="0"/>
            </a:endParaRP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Весна, весна! как высоко</a:t>
            </a:r>
            <a:endParaRPr lang="ru-RU" sz="1200" b="1" dirty="0" smtClean="0">
              <a:solidFill>
                <a:schemeClr val="accent1">
                  <a:lumMod val="50000"/>
                </a:schemeClr>
              </a:solidFill>
              <a:latin typeface="+mj-lt"/>
              <a:cs typeface="Arial" pitchFamily="34" charset="0"/>
            </a:endParaRP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   На крыльях ветерка,</a:t>
            </a:r>
            <a:endParaRPr lang="ru-RU" sz="1200" b="1" dirty="0" smtClean="0">
              <a:solidFill>
                <a:schemeClr val="accent1">
                  <a:lumMod val="50000"/>
                </a:schemeClr>
              </a:solidFill>
              <a:latin typeface="+mj-lt"/>
              <a:cs typeface="Arial" pitchFamily="34" charset="0"/>
            </a:endParaRP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Ласкаясь к солнечным лучам,</a:t>
            </a:r>
            <a:endParaRPr lang="ru-RU" sz="1200" b="1" dirty="0" smtClean="0">
              <a:solidFill>
                <a:schemeClr val="accent1">
                  <a:lumMod val="50000"/>
                </a:schemeClr>
              </a:solidFill>
              <a:latin typeface="+mj-lt"/>
              <a:cs typeface="Arial" pitchFamily="34" charset="0"/>
            </a:endParaRP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   Летают облака!</a:t>
            </a: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ru-RU" sz="1200" b="1" dirty="0" smtClean="0">
              <a:solidFill>
                <a:schemeClr val="accent1">
                  <a:lumMod val="50000"/>
                </a:schemeClr>
              </a:solidFill>
              <a:latin typeface="+mj-lt"/>
              <a:cs typeface="Arial" pitchFamily="34" charset="0"/>
            </a:endParaRP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Шумят ручьи! Блестят ручьи!</a:t>
            </a:r>
            <a:endParaRPr lang="ru-RU" sz="1200" b="1" dirty="0" smtClean="0">
              <a:solidFill>
                <a:schemeClr val="accent1">
                  <a:lumMod val="50000"/>
                </a:schemeClr>
              </a:solidFill>
              <a:latin typeface="+mj-lt"/>
              <a:cs typeface="Arial" pitchFamily="34" charset="0"/>
            </a:endParaRP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   Взревев, река несет</a:t>
            </a:r>
            <a:endParaRPr lang="ru-RU" sz="1200" b="1" dirty="0" smtClean="0">
              <a:solidFill>
                <a:schemeClr val="accent1">
                  <a:lumMod val="50000"/>
                </a:schemeClr>
              </a:solidFill>
              <a:latin typeface="+mj-lt"/>
              <a:cs typeface="Arial" pitchFamily="34" charset="0"/>
            </a:endParaRP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На торжествующем хребте</a:t>
            </a:r>
            <a:endParaRPr lang="ru-RU" sz="1200" b="1" dirty="0" smtClean="0">
              <a:solidFill>
                <a:schemeClr val="accent1">
                  <a:lumMod val="50000"/>
                </a:schemeClr>
              </a:solidFill>
              <a:latin typeface="+mj-lt"/>
              <a:cs typeface="Arial" pitchFamily="34" charset="0"/>
            </a:endParaRP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200" b="1" dirty="0" smtClean="0">
                <a:solidFill>
                  <a:schemeClr val="accent1">
                    <a:lumMod val="50000"/>
                  </a:schemeClr>
                </a:solidFill>
                <a:latin typeface="+mj-lt"/>
                <a:ea typeface="Times New Roman" pitchFamily="18" charset="0"/>
                <a:cs typeface="Times New Roman" pitchFamily="18" charset="0"/>
              </a:rPr>
              <a:t>   Поднятый ею лед! …</a:t>
            </a:r>
            <a:endParaRPr lang="ru-RU" sz="1200" b="1" dirty="0" smtClean="0">
              <a:solidFill>
                <a:schemeClr val="accent1">
                  <a:lumMod val="50000"/>
                </a:schemeClr>
              </a:solidFill>
              <a:latin typeface="+mj-lt"/>
              <a:cs typeface="Arial" pitchFamily="34" charset="0"/>
            </a:endParaRPr>
          </a:p>
        </p:txBody>
      </p:sp>
      <p:pic>
        <p:nvPicPr>
          <p:cNvPr id="6" name="Picture 3" descr="C:\Users\Home\Desktop\Новая папка (2)\spring5.09.03.1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8596" y="1500174"/>
            <a:ext cx="1870514" cy="2243496"/>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14282" y="3929066"/>
            <a:ext cx="3168352" cy="553998"/>
          </a:xfrm>
          <a:prstGeom prst="rect">
            <a:avLst/>
          </a:prstGeom>
          <a:noFill/>
        </p:spPr>
        <p:txBody>
          <a:bodyPr wrap="square" rtlCol="0">
            <a:spAutoFit/>
          </a:bodyPr>
          <a:lstStyle/>
          <a:p>
            <a:r>
              <a:rPr lang="ru-RU" b="1" dirty="0" smtClean="0">
                <a:solidFill>
                  <a:schemeClr val="tx2">
                    <a:lumMod val="75000"/>
                  </a:schemeClr>
                </a:solidFill>
              </a:rPr>
              <a:t>            </a:t>
            </a:r>
            <a:r>
              <a:rPr lang="ru-RU" sz="1200" b="1" dirty="0" smtClean="0">
                <a:solidFill>
                  <a:schemeClr val="tx2">
                    <a:lumMod val="75000"/>
                  </a:schemeClr>
                </a:solidFill>
              </a:rPr>
              <a:t>И.И.Левитан </a:t>
            </a:r>
          </a:p>
          <a:p>
            <a:r>
              <a:rPr lang="ru-RU" sz="1200" b="1" dirty="0" smtClean="0">
                <a:solidFill>
                  <a:schemeClr val="tx2">
                    <a:lumMod val="75000"/>
                  </a:schemeClr>
                </a:solidFill>
              </a:rPr>
              <a:t>       «Весна. Большая вода.»</a:t>
            </a:r>
            <a:endParaRPr lang="ru-RU" sz="1200" b="1" dirty="0">
              <a:solidFill>
                <a:schemeClr val="tx2">
                  <a:lumMod val="75000"/>
                </a:schemeClr>
              </a:solidFill>
            </a:endParaRPr>
          </a:p>
        </p:txBody>
      </p:sp>
      <p:sp>
        <p:nvSpPr>
          <p:cNvPr id="5121" name="Rectangle 1"/>
          <p:cNvSpPr>
            <a:spLocks noChangeArrowheads="1"/>
          </p:cNvSpPr>
          <p:nvPr/>
        </p:nvSpPr>
        <p:spPr bwMode="auto">
          <a:xfrm>
            <a:off x="6286512" y="3357562"/>
            <a:ext cx="320384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200" b="1" i="0" u="none" strike="noStrike" cap="none" normalizeH="0" baseline="0" dirty="0" smtClean="0">
                <a:ln>
                  <a:noFill/>
                </a:ln>
                <a:solidFill>
                  <a:schemeClr val="tx2">
                    <a:lumMod val="75000"/>
                  </a:schemeClr>
                </a:solidFill>
                <a:effectLst/>
                <a:latin typeface="+mj-lt"/>
                <a:ea typeface="Times New Roman" pitchFamily="18" charset="0"/>
                <a:cs typeface="Times New Roman" pitchFamily="18" charset="0"/>
              </a:rPr>
              <a:t>Еще древа обнажены,</a:t>
            </a:r>
            <a:endParaRPr kumimoji="0" lang="ru-RU" sz="1200" b="1" i="0" u="none" strike="noStrike" cap="none" normalizeH="0" baseline="0" dirty="0" smtClean="0">
              <a:ln>
                <a:noFill/>
              </a:ln>
              <a:solidFill>
                <a:schemeClr val="tx2">
                  <a:lumMod val="75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200" b="1" i="0" u="none" strike="noStrike" cap="none" normalizeH="0" baseline="0" dirty="0" smtClean="0">
                <a:ln>
                  <a:noFill/>
                </a:ln>
                <a:solidFill>
                  <a:schemeClr val="tx2">
                    <a:lumMod val="75000"/>
                  </a:schemeClr>
                </a:solidFill>
                <a:effectLst/>
                <a:latin typeface="+mj-lt"/>
                <a:ea typeface="Times New Roman" pitchFamily="18" charset="0"/>
                <a:cs typeface="Times New Roman" pitchFamily="18" charset="0"/>
              </a:rPr>
              <a:t>   Но в роще ветхий лист,</a:t>
            </a:r>
            <a:endParaRPr kumimoji="0" lang="ru-RU" sz="1200" b="1" i="0" u="none" strike="noStrike" cap="none" normalizeH="0" baseline="0" dirty="0" smtClean="0">
              <a:ln>
                <a:noFill/>
              </a:ln>
              <a:solidFill>
                <a:schemeClr val="tx2">
                  <a:lumMod val="75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200" b="1" i="0" u="none" strike="noStrike" cap="none" normalizeH="0" baseline="0" dirty="0" smtClean="0">
                <a:ln>
                  <a:noFill/>
                </a:ln>
                <a:solidFill>
                  <a:schemeClr val="tx2">
                    <a:lumMod val="75000"/>
                  </a:schemeClr>
                </a:solidFill>
                <a:effectLst/>
                <a:latin typeface="+mj-lt"/>
                <a:ea typeface="Times New Roman" pitchFamily="18" charset="0"/>
                <a:cs typeface="Times New Roman" pitchFamily="18" charset="0"/>
              </a:rPr>
              <a:t>Как прежде, под моей ногой</a:t>
            </a:r>
            <a:endParaRPr kumimoji="0" lang="ru-RU" sz="1200" b="1" i="0" u="none" strike="noStrike" cap="none" normalizeH="0" baseline="0" dirty="0" smtClean="0">
              <a:ln>
                <a:noFill/>
              </a:ln>
              <a:solidFill>
                <a:schemeClr val="tx2">
                  <a:lumMod val="75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200" b="1" i="0" u="none" strike="noStrike" cap="none" normalizeH="0" baseline="0" dirty="0" smtClean="0">
                <a:ln>
                  <a:noFill/>
                </a:ln>
                <a:solidFill>
                  <a:schemeClr val="tx2">
                    <a:lumMod val="75000"/>
                  </a:schemeClr>
                </a:solidFill>
                <a:effectLst/>
                <a:latin typeface="+mj-lt"/>
                <a:ea typeface="Times New Roman" pitchFamily="18" charset="0"/>
                <a:cs typeface="Times New Roman" pitchFamily="18" charset="0"/>
              </a:rPr>
              <a:t>   И шумен и душист.</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ru-RU" sz="1600" b="1" i="0" u="none" strike="noStrike" cap="none" normalizeH="0" baseline="0" dirty="0" smtClean="0">
              <a:ln>
                <a:noFill/>
              </a:ln>
              <a:solidFill>
                <a:schemeClr val="tx2">
                  <a:lumMod val="75000"/>
                </a:schemeClr>
              </a:solidFill>
              <a:effectLst/>
              <a:latin typeface="+mj-lt"/>
              <a:cs typeface="Arial" pitchFamily="34" charset="0"/>
            </a:endParaRPr>
          </a:p>
        </p:txBody>
      </p:sp>
      <p:sp>
        <p:nvSpPr>
          <p:cNvPr id="8" name="TextBox 7"/>
          <p:cNvSpPr txBox="1"/>
          <p:nvPr/>
        </p:nvSpPr>
        <p:spPr>
          <a:xfrm>
            <a:off x="5292080" y="908720"/>
            <a:ext cx="3600400" cy="4801314"/>
          </a:xfrm>
          <a:prstGeom prst="rect">
            <a:avLst/>
          </a:prstGeom>
          <a:noFill/>
        </p:spPr>
        <p:txBody>
          <a:bodyPr wrap="square" rtlCol="0">
            <a:spAutoFit/>
          </a:bodyPr>
          <a:lstStyle/>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9" name="TextBox 8"/>
          <p:cNvSpPr txBox="1"/>
          <p:nvPr/>
        </p:nvSpPr>
        <p:spPr>
          <a:xfrm>
            <a:off x="5857884" y="142852"/>
            <a:ext cx="3707904" cy="830997"/>
          </a:xfrm>
          <a:prstGeom prst="rect">
            <a:avLst/>
          </a:prstGeom>
          <a:noFill/>
        </p:spPr>
        <p:txBody>
          <a:bodyPr wrap="square" rtlCol="0">
            <a:spAutoFit/>
          </a:bodyPr>
          <a:lstStyle/>
          <a:p>
            <a:r>
              <a:rPr lang="ru-RU" sz="1600" b="1" dirty="0" smtClean="0"/>
              <a:t>             </a:t>
            </a:r>
            <a:r>
              <a:rPr lang="ru-RU" sz="1600" b="1" dirty="0" smtClean="0">
                <a:solidFill>
                  <a:schemeClr val="tx2">
                    <a:lumMod val="75000"/>
                  </a:schemeClr>
                </a:solidFill>
              </a:rPr>
              <a:t>Е.А.Баратынский </a:t>
            </a:r>
          </a:p>
          <a:p>
            <a:r>
              <a:rPr lang="ru-RU" sz="1600" b="1" dirty="0" smtClean="0">
                <a:solidFill>
                  <a:schemeClr val="tx2">
                    <a:lumMod val="75000"/>
                  </a:schemeClr>
                </a:solidFill>
              </a:rPr>
              <a:t>«Весна, весна! Как воздух чист»</a:t>
            </a:r>
          </a:p>
          <a:p>
            <a:endParaRPr lang="ru-RU" sz="1600" dirty="0"/>
          </a:p>
        </p:txBody>
      </p:sp>
      <p:pic>
        <p:nvPicPr>
          <p:cNvPr id="2" name="Picture 2" descr="C:\Documents and Settings\Кармазина.TBC.000\Рабочий стол\Новая папка\811183.jpg"/>
          <p:cNvPicPr>
            <a:picLocks noChangeAspect="1" noChangeArrowheads="1"/>
          </p:cNvPicPr>
          <p:nvPr/>
        </p:nvPicPr>
        <p:blipFill>
          <a:blip r:embed="rId4" cstate="print"/>
          <a:srcRect/>
          <a:stretch>
            <a:fillRect/>
          </a:stretch>
        </p:blipFill>
        <p:spPr bwMode="auto">
          <a:xfrm>
            <a:off x="6572264" y="4500570"/>
            <a:ext cx="1066931" cy="1643074"/>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28673" name="Rectangle 1"/>
          <p:cNvSpPr>
            <a:spLocks noChangeArrowheads="1"/>
          </p:cNvSpPr>
          <p:nvPr/>
        </p:nvSpPr>
        <p:spPr bwMode="auto">
          <a:xfrm>
            <a:off x="7643802" y="4714884"/>
            <a:ext cx="150019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Баратынский, Е.А. Стихотворения / Евгений Баратынский ; сост.,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предисл</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и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послесл</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С. Б. Рассадина.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Москва : Текст, 1999.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157 с. </a:t>
            </a:r>
            <a:r>
              <a:rPr kumimoji="0" lang="ru-RU" sz="80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(Русские поэты. Серебряная серия).</a:t>
            </a:r>
            <a:endParaRPr kumimoji="0" lang="ru-RU" sz="80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pic>
        <p:nvPicPr>
          <p:cNvPr id="1026" name="Picture 2" descr="C:\Users\Кармазина.TBC\Desktop\Новая папка\1005193478.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4282" y="4572008"/>
            <a:ext cx="1406875" cy="1785949"/>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10" name="Rectangle 1"/>
          <p:cNvSpPr>
            <a:spLocks noChangeArrowheads="1"/>
          </p:cNvSpPr>
          <p:nvPr/>
        </p:nvSpPr>
        <p:spPr bwMode="auto">
          <a:xfrm>
            <a:off x="1643042" y="5000636"/>
            <a:ext cx="135732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effectLst/>
                <a:latin typeface="Times New Roman" pitchFamily="18" charset="0"/>
                <a:ea typeface="Calibri" pitchFamily="34" charset="0"/>
                <a:cs typeface="Times New Roman" pitchFamily="18" charset="0"/>
              </a:rPr>
              <a:t>Исаак Ильич Левитан / авт. текста Б. В. Иогансон. </a:t>
            </a:r>
            <a:r>
              <a:rPr kumimoji="0" lang="ru-RU" sz="800" u="none" strike="noStrike" cap="none" normalizeH="0" baseline="0" dirty="0" smtClean="0">
                <a:ln>
                  <a:noFill/>
                </a:ln>
                <a:effectLst/>
                <a:latin typeface="Calibri"/>
                <a:ea typeface="Calibri" pitchFamily="34" charset="0"/>
                <a:cs typeface="Times New Roman" pitchFamily="18" charset="0"/>
              </a:rPr>
              <a:t>–</a:t>
            </a:r>
            <a:r>
              <a:rPr kumimoji="0" lang="ru-RU" sz="800" u="none" strike="noStrike" cap="none" normalizeH="0" baseline="0" dirty="0" smtClean="0">
                <a:ln>
                  <a:noFill/>
                </a:ln>
                <a:effectLst/>
                <a:latin typeface="Times New Roman" pitchFamily="18" charset="0"/>
                <a:ea typeface="Calibri" pitchFamily="34" charset="0"/>
                <a:cs typeface="Times New Roman" pitchFamily="18" charset="0"/>
              </a:rPr>
              <a:t> Москва : Издательство Академии художеств СССР, 1963. </a:t>
            </a:r>
            <a:r>
              <a:rPr kumimoji="0" lang="ru-RU" sz="800" u="none" strike="noStrike" cap="none" normalizeH="0" baseline="0" dirty="0" smtClean="0">
                <a:ln>
                  <a:noFill/>
                </a:ln>
                <a:effectLst/>
                <a:latin typeface="Calibri"/>
                <a:ea typeface="Calibri" pitchFamily="34" charset="0"/>
                <a:cs typeface="Times New Roman" pitchFamily="18" charset="0"/>
              </a:rPr>
              <a:t>–</a:t>
            </a:r>
            <a:r>
              <a:rPr kumimoji="0" lang="ru-RU" sz="800" u="none" strike="noStrike" cap="none" normalizeH="0" baseline="0" dirty="0" smtClean="0">
                <a:ln>
                  <a:noFill/>
                </a:ln>
                <a:effectLst/>
                <a:latin typeface="Times New Roman" pitchFamily="18" charset="0"/>
                <a:ea typeface="Calibri" pitchFamily="34" charset="0"/>
                <a:cs typeface="Times New Roman" pitchFamily="18" charset="0"/>
              </a:rPr>
              <a:t> [б. с.] : ил.</a:t>
            </a:r>
            <a:endParaRPr kumimoji="0" lang="ru-RU" sz="800" u="none" strike="noStrike" cap="none" normalizeH="0" baseline="0" dirty="0" smtClean="0">
              <a:ln>
                <a:noFill/>
              </a:ln>
              <a:effectLst/>
              <a:latin typeface="Arial" pitchFamily="34" charset="0"/>
              <a:cs typeface="Arial" pitchFamily="34" charset="0"/>
            </a:endParaRPr>
          </a:p>
        </p:txBody>
      </p:sp>
      <p:sp>
        <p:nvSpPr>
          <p:cNvPr id="3" name="Rectangle 1"/>
          <p:cNvSpPr>
            <a:spLocks noChangeArrowheads="1"/>
          </p:cNvSpPr>
          <p:nvPr/>
        </p:nvSpPr>
        <p:spPr bwMode="auto">
          <a:xfrm>
            <a:off x="2500298" y="1571612"/>
            <a:ext cx="350046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lumMod val="50000"/>
                  </a:schemeClr>
                </a:solidFill>
                <a:effectLst/>
                <a:ea typeface="Calibri" pitchFamily="34" charset="0"/>
                <a:cs typeface="Times New Roman" pitchFamily="18" charset="0"/>
              </a:rPr>
              <a:t>        Весной хочется петь о добре, о любви, о чем-то возвышенном. Любовное томление слышно в музыке романса П.И. Чайковского на стихи А. Толстого «То было раннею весной». </a:t>
            </a:r>
          </a:p>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solidFill>
                  <a:schemeClr val="tx2">
                    <a:lumMod val="50000"/>
                  </a:schemeClr>
                </a:solidFill>
                <a:ea typeface="Calibri" pitchFamily="34" charset="0"/>
                <a:cs typeface="Times New Roman" pitchFamily="18" charset="0"/>
              </a:rPr>
              <a:t>        </a:t>
            </a:r>
            <a:r>
              <a:rPr kumimoji="0" lang="ru-RU" sz="1200" b="1" i="0" u="none" strike="noStrike" cap="none" normalizeH="0" baseline="0" dirty="0" smtClean="0">
                <a:ln>
                  <a:noFill/>
                </a:ln>
                <a:solidFill>
                  <a:schemeClr val="tx2">
                    <a:lumMod val="50000"/>
                  </a:schemeClr>
                </a:solidFill>
                <a:effectLst/>
                <a:ea typeface="Calibri" pitchFamily="34" charset="0"/>
                <a:cs typeface="Times New Roman" pitchFamily="18" charset="0"/>
              </a:rPr>
              <a:t>Романс  С. В. Рахманинова «Весенние воды» на стихи Ф. Тютчева -</a:t>
            </a:r>
            <a:r>
              <a:rPr kumimoji="0" lang="ru-RU" sz="1200" b="1" i="0" u="none" strike="noStrike" cap="none" normalizeH="0" baseline="0" dirty="0" smtClean="0">
                <a:ln>
                  <a:noFill/>
                </a:ln>
                <a:solidFill>
                  <a:schemeClr val="tx2">
                    <a:lumMod val="50000"/>
                  </a:schemeClr>
                </a:solidFill>
                <a:effectLst/>
                <a:ea typeface="Calibri" pitchFamily="34" charset="0"/>
                <a:cs typeface="Arial" pitchFamily="34" charset="0"/>
              </a:rPr>
              <a:t> это музыкальная картина русской весны, поэма восторженных, радостно ликующих чувств</a:t>
            </a:r>
            <a:r>
              <a:rPr kumimoji="0" lang="ru-RU" sz="1200" b="1" i="0" u="none" strike="noStrike" cap="none" normalizeH="0" baseline="0" dirty="0" smtClean="0">
                <a:ln>
                  <a:noFill/>
                </a:ln>
                <a:solidFill>
                  <a:schemeClr val="tx2">
                    <a:lumMod val="50000"/>
                  </a:schemeClr>
                </a:solidFill>
                <a:effectLst/>
                <a:ea typeface="Calibri" pitchFamily="34" charset="0"/>
                <a:cs typeface="Times New Roman" pitchFamily="18" charset="0"/>
              </a:rPr>
              <a:t>.</a:t>
            </a:r>
            <a:endParaRPr kumimoji="0" lang="ru-RU" sz="1200" b="1" i="0" u="none" strike="noStrike" cap="none" normalizeH="0" baseline="0" dirty="0" smtClean="0">
              <a:ln>
                <a:noFill/>
              </a:ln>
              <a:solidFill>
                <a:schemeClr val="tx2">
                  <a:lumMod val="50000"/>
                </a:schemeClr>
              </a:solidFill>
              <a:effectLst/>
              <a:cs typeface="Arial" pitchFamily="34" charset="0"/>
            </a:endParaRPr>
          </a:p>
        </p:txBody>
      </p:sp>
      <p:pic>
        <p:nvPicPr>
          <p:cNvPr id="28674" name="Picture 2" descr="C:\Users\Кармазина.TBC\Desktop\cgiirbis_64.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21208751">
            <a:off x="2962653" y="3421367"/>
            <a:ext cx="1218708" cy="1667706"/>
          </a:xfrm>
          <a:prstGeom prst="rect">
            <a:avLst/>
          </a:prstGeom>
          <a:noFill/>
          <a:ln>
            <a:solidFill>
              <a:schemeClr val="tx1"/>
            </a:solidFill>
          </a:ln>
          <a:effectLst>
            <a:outerShdw blurRad="50800" dist="38100" dir="2700000" algn="tl" rotWithShape="0">
              <a:prstClr val="black">
                <a:alpha val="40000"/>
              </a:prstClr>
            </a:outerShdw>
          </a:effectLst>
        </p:spPr>
      </p:pic>
      <p:pic>
        <p:nvPicPr>
          <p:cNvPr id="2050" name="Picture 2" descr="O:\Кармазина Л.И\4.jpg"/>
          <p:cNvPicPr>
            <a:picLocks noChangeAspect="1" noChangeArrowheads="1"/>
          </p:cNvPicPr>
          <p:nvPr/>
        </p:nvPicPr>
        <p:blipFill>
          <a:blip r:embed="rId7" cstate="print"/>
          <a:srcRect/>
          <a:stretch>
            <a:fillRect/>
          </a:stretch>
        </p:blipFill>
        <p:spPr bwMode="auto">
          <a:xfrm>
            <a:off x="4643438" y="3357562"/>
            <a:ext cx="1201959" cy="1643074"/>
          </a:xfrm>
          <a:prstGeom prst="rect">
            <a:avLst/>
          </a:prstGeom>
          <a:noFill/>
          <a:ln>
            <a:solidFill>
              <a:schemeClr val="tx1"/>
            </a:solidFill>
          </a:ln>
          <a:effectLst>
            <a:outerShdw blurRad="50800" dist="38100" dir="2700000" algn="tl" rotWithShape="0">
              <a:prstClr val="black">
                <a:alpha val="40000"/>
              </a:prstClr>
            </a:outerShdw>
          </a:effectLst>
        </p:spPr>
      </p:pic>
      <p:sp>
        <p:nvSpPr>
          <p:cNvPr id="29697" name="Rectangle 1"/>
          <p:cNvSpPr>
            <a:spLocks noChangeArrowheads="1"/>
          </p:cNvSpPr>
          <p:nvPr/>
        </p:nvSpPr>
        <p:spPr bwMode="auto">
          <a:xfrm>
            <a:off x="4643438" y="5143512"/>
            <a:ext cx="17859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Чайковский, П.Романсы [Ноты]: для голоса в сопровождении фортепиано. Полное собрание. Т.2 / П. Чайковский. – Москва : Музыка, 1971. – 134 с.</a:t>
            </a:r>
            <a:endParaRPr kumimoji="0" lang="ru-RU" sz="8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9698" name="Rectangle 2"/>
          <p:cNvSpPr>
            <a:spLocks noChangeArrowheads="1"/>
          </p:cNvSpPr>
          <p:nvPr/>
        </p:nvSpPr>
        <p:spPr bwMode="auto">
          <a:xfrm>
            <a:off x="2928926" y="5143512"/>
            <a:ext cx="164307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Рахманинов, С.Избранные романсы[Ноты]:для среднего  и низкого голосов в сопровождении фортепиано / С. Рахманинов. – Москва : Музыка, 1986. – 64 с.</a:t>
            </a:r>
            <a:endParaRPr kumimoji="0" lang="ru-RU" sz="8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539552" y="332656"/>
            <a:ext cx="4896544"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descr="C:\Users\Home\Desktop\Новая папка (2)\564c5e7e3c162 (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7" name="Скругленный прямоугольник 6"/>
          <p:cNvSpPr/>
          <p:nvPr/>
        </p:nvSpPr>
        <p:spPr>
          <a:xfrm>
            <a:off x="5364088" y="188640"/>
            <a:ext cx="3600400" cy="43924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572132" y="1071546"/>
            <a:ext cx="4032448" cy="2923877"/>
          </a:xfrm>
          <a:prstGeom prst="rect">
            <a:avLst/>
          </a:prstGeom>
        </p:spPr>
        <p:txBody>
          <a:bodyPr wrap="square">
            <a:spAutoFit/>
          </a:bodyPr>
          <a:lstStyle/>
          <a:p>
            <a:pPr lvl="0" indent="449263" algn="ctr" fontAlgn="base">
              <a:spcBef>
                <a:spcPct val="0"/>
              </a:spcBef>
              <a:spcAft>
                <a:spcPct val="0"/>
              </a:spcAft>
            </a:pPr>
            <a:r>
              <a:rPr lang="ru-RU" sz="1200" b="1" dirty="0" smtClean="0">
                <a:solidFill>
                  <a:schemeClr val="accent1">
                    <a:lumMod val="50000"/>
                  </a:schemeClr>
                </a:solidFill>
                <a:latin typeface="+mj-lt"/>
                <a:ea typeface="Calibri" pitchFamily="34" charset="0"/>
                <a:cs typeface="Times New Roman" pitchFamily="18" charset="0"/>
              </a:rPr>
              <a:t>Сияет солнце, воды блещут,</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На всем улыбка, жизнь во всем,</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Деревья радостно трепещут,</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Купаясь в небе голубом. </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Поют деревья, блещут воды,</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Любовью воздух растворен,</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И мир, цветущий мир природы,</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Избытком жизни упоен. </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Но и в избытке упоенья</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Нет упоения сильней</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Одной улыбки умиленья</a:t>
            </a:r>
            <a:br>
              <a:rPr lang="ru-RU" sz="1200" b="1" dirty="0" smtClean="0">
                <a:solidFill>
                  <a:schemeClr val="accent1">
                    <a:lumMod val="50000"/>
                  </a:schemeClr>
                </a:solidFill>
                <a:latin typeface="+mj-lt"/>
                <a:ea typeface="Calibri" pitchFamily="34" charset="0"/>
                <a:cs typeface="Times New Roman" pitchFamily="18" charset="0"/>
              </a:rPr>
            </a:br>
            <a:r>
              <a:rPr lang="ru-RU" sz="1200" b="1" dirty="0" smtClean="0">
                <a:solidFill>
                  <a:schemeClr val="accent1">
                    <a:lumMod val="50000"/>
                  </a:schemeClr>
                </a:solidFill>
                <a:latin typeface="+mj-lt"/>
                <a:ea typeface="Calibri" pitchFamily="34" charset="0"/>
                <a:cs typeface="Times New Roman" pitchFamily="18" charset="0"/>
              </a:rPr>
              <a:t>     Измученной души твоей...</a:t>
            </a:r>
          </a:p>
          <a:p>
            <a:pPr lvl="0" indent="449263" algn="ctr" fontAlgn="base">
              <a:spcBef>
                <a:spcPct val="0"/>
              </a:spcBef>
              <a:spcAft>
                <a:spcPct val="0"/>
              </a:spcAft>
            </a:pPr>
            <a:endParaRPr lang="ru-RU" sz="1600" b="1" dirty="0" smtClean="0">
              <a:solidFill>
                <a:schemeClr val="accent1">
                  <a:lumMod val="50000"/>
                </a:schemeClr>
              </a:solidFill>
              <a:latin typeface="Arial" pitchFamily="34" charset="0"/>
              <a:cs typeface="Arial" pitchFamily="34" charset="0"/>
            </a:endParaRPr>
          </a:p>
        </p:txBody>
      </p:sp>
      <p:sp>
        <p:nvSpPr>
          <p:cNvPr id="15" name="Скругленный прямоугольник 14"/>
          <p:cNvSpPr/>
          <p:nvPr/>
        </p:nvSpPr>
        <p:spPr>
          <a:xfrm>
            <a:off x="285720" y="214290"/>
            <a:ext cx="4929222" cy="714380"/>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03" name="Rectangle 7"/>
          <p:cNvSpPr>
            <a:spLocks noChangeArrowheads="1"/>
          </p:cNvSpPr>
          <p:nvPr/>
        </p:nvSpPr>
        <p:spPr bwMode="auto">
          <a:xfrm>
            <a:off x="428596" y="214290"/>
            <a:ext cx="48577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fontAlgn="base">
              <a:spcBef>
                <a:spcPct val="0"/>
              </a:spcBef>
              <a:spcAft>
                <a:spcPct val="0"/>
              </a:spcAft>
            </a:pPr>
            <a:r>
              <a:rPr kumimoji="0" lang="ru-RU" sz="12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Весну сменяет лето.  И опять мы опьянены красотой природы, обилием красок, цветов, плодов. Эта красота богатая, спокойная, зрелая.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Home\Desktop\Новая папка (2)\_1916-vi.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5720" y="1214422"/>
            <a:ext cx="2984120" cy="1571636"/>
          </a:xfrm>
          <a:prstGeom prst="rect">
            <a:avLst/>
          </a:prstGeom>
          <a:solidFill>
            <a:srgbClr val="FFFFFF">
              <a:shade val="85000"/>
            </a:srgbClr>
          </a:solidFill>
          <a:ln w="88900" cap="sq">
            <a:solidFill>
              <a:schemeClr val="accent6">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642910" y="2928934"/>
            <a:ext cx="3384376" cy="276999"/>
          </a:xfrm>
          <a:prstGeom prst="rect">
            <a:avLst/>
          </a:prstGeom>
          <a:noFill/>
        </p:spPr>
        <p:txBody>
          <a:bodyPr wrap="square" rtlCol="0">
            <a:spAutoFit/>
          </a:bodyPr>
          <a:lstStyle/>
          <a:p>
            <a:r>
              <a:rPr lang="ru-RU" sz="1200" b="1" dirty="0" smtClean="0">
                <a:solidFill>
                  <a:schemeClr val="accent1">
                    <a:lumMod val="50000"/>
                  </a:schemeClr>
                </a:solidFill>
              </a:rPr>
              <a:t>А.А.Рылов «Цветистый луг»</a:t>
            </a:r>
            <a:endParaRPr lang="ru-RU" sz="1200" b="1" dirty="0">
              <a:solidFill>
                <a:schemeClr val="accent1">
                  <a:lumMod val="50000"/>
                </a:schemeClr>
              </a:solidFill>
            </a:endParaRPr>
          </a:p>
        </p:txBody>
      </p:sp>
      <p:sp>
        <p:nvSpPr>
          <p:cNvPr id="11" name="TextBox 10"/>
          <p:cNvSpPr txBox="1"/>
          <p:nvPr/>
        </p:nvSpPr>
        <p:spPr>
          <a:xfrm>
            <a:off x="5786446" y="428604"/>
            <a:ext cx="3744416" cy="584775"/>
          </a:xfrm>
          <a:prstGeom prst="rect">
            <a:avLst/>
          </a:prstGeom>
          <a:noFill/>
        </p:spPr>
        <p:txBody>
          <a:bodyPr wrap="square" rtlCol="0">
            <a:spAutoFit/>
          </a:bodyPr>
          <a:lstStyle/>
          <a:p>
            <a:pPr lvl="0" indent="449263" fontAlgn="base">
              <a:spcBef>
                <a:spcPct val="0"/>
              </a:spcBef>
              <a:spcAft>
                <a:spcPct val="0"/>
              </a:spcAft>
            </a:pPr>
            <a:r>
              <a:rPr lang="ru-RU" sz="1600" b="1" dirty="0" smtClean="0">
                <a:solidFill>
                  <a:schemeClr val="accent1">
                    <a:lumMod val="50000"/>
                  </a:schemeClr>
                </a:solidFill>
                <a:latin typeface="+mj-lt"/>
                <a:ea typeface="Calibri" pitchFamily="34" charset="0"/>
                <a:cs typeface="Times New Roman" pitchFamily="18" charset="0"/>
              </a:rPr>
              <a:t>               Ф.И. Тютчев </a:t>
            </a:r>
          </a:p>
          <a:p>
            <a:pPr lvl="0" indent="449263" fontAlgn="base">
              <a:spcBef>
                <a:spcPct val="0"/>
              </a:spcBef>
              <a:spcAft>
                <a:spcPct val="0"/>
              </a:spcAft>
            </a:pPr>
            <a:r>
              <a:rPr lang="ru-RU" sz="1600" b="1" dirty="0" smtClean="0">
                <a:solidFill>
                  <a:schemeClr val="accent1">
                    <a:lumMod val="50000"/>
                  </a:schemeClr>
                </a:solidFill>
                <a:latin typeface="+mj-lt"/>
                <a:ea typeface="Calibri" pitchFamily="34" charset="0"/>
                <a:cs typeface="Times New Roman" pitchFamily="18" charset="0"/>
              </a:rPr>
              <a:t>«Сияет солнце, воды блещут»</a:t>
            </a:r>
            <a:endParaRPr lang="ru-RU" sz="1600" dirty="0" smtClean="0">
              <a:solidFill>
                <a:schemeClr val="accent1">
                  <a:lumMod val="50000"/>
                </a:schemeClr>
              </a:solidFill>
              <a:latin typeface="+mj-lt"/>
              <a:cs typeface="Arial" pitchFamily="34" charset="0"/>
            </a:endParaRPr>
          </a:p>
        </p:txBody>
      </p:sp>
      <p:pic>
        <p:nvPicPr>
          <p:cNvPr id="2050" name="Picture 2" descr="C:\Documents and Settings\Кармазина.TBC.000\Рабочий стол\Новая папка\1024.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00826" y="4286256"/>
            <a:ext cx="1143008" cy="1592223"/>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27649" name="Rectangle 1"/>
          <p:cNvSpPr>
            <a:spLocks noChangeArrowheads="1"/>
          </p:cNvSpPr>
          <p:nvPr/>
        </p:nvSpPr>
        <p:spPr bwMode="auto">
          <a:xfrm>
            <a:off x="7643834" y="4643446"/>
            <a:ext cx="150016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Тютчев, Ф. И. Весенние воды : лирика / Федор Тютчев ; [сост. и автор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предисл</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К. В.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Пигарев</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 примеч.В. Коровина, К.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Пигарева</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худож</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Г.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Волхонская</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Переизд</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 Москва : Детская литература, 1989. – 127 с. : ил. </a:t>
            </a:r>
            <a:endParaRPr kumimoji="0" lang="ru-RU" sz="80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p:txBody>
      </p:sp>
      <p:pic>
        <p:nvPicPr>
          <p:cNvPr id="2" name="Picture 2" descr="C:\Users\Кармазина.TBC\Desktop\Новая папка\1007054899.jpg"/>
          <p:cNvPicPr>
            <a:picLocks noChangeAspect="1" noChangeArrowheads="1"/>
          </p:cNvPicPr>
          <p:nvPr/>
        </p:nvPicPr>
        <p:blipFill>
          <a:blip r:embed="rId5" cstate="print"/>
          <a:srcRect/>
          <a:stretch>
            <a:fillRect/>
          </a:stretch>
        </p:blipFill>
        <p:spPr bwMode="auto">
          <a:xfrm>
            <a:off x="285720" y="3286124"/>
            <a:ext cx="1285476" cy="162424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3" name="Rectangle 1"/>
          <p:cNvSpPr>
            <a:spLocks noChangeArrowheads="1"/>
          </p:cNvSpPr>
          <p:nvPr/>
        </p:nvSpPr>
        <p:spPr bwMode="auto">
          <a:xfrm>
            <a:off x="142844" y="5000636"/>
            <a:ext cx="164307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А. Рылов : [альбом] / [авт.-сост. А. Антонова].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Изобразительное искусство, 1977.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28 с. : ил.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(Образ и цвет. Государственная Третьяковская галерея).</a:t>
            </a:r>
            <a:endParaRPr kumimoji="0" lang="ru-RU" sz="800" i="0" u="none" strike="noStrike" cap="none" normalizeH="0" baseline="0" dirty="0" smtClean="0">
              <a:ln>
                <a:noFill/>
              </a:ln>
              <a:effectLst/>
              <a:latin typeface="Arial" pitchFamily="34" charset="0"/>
              <a:cs typeface="Arial" pitchFamily="34" charset="0"/>
            </a:endParaRPr>
          </a:p>
        </p:txBody>
      </p:sp>
      <p:sp>
        <p:nvSpPr>
          <p:cNvPr id="4" name="Rectangle 1"/>
          <p:cNvSpPr>
            <a:spLocks noChangeArrowheads="1"/>
          </p:cNvSpPr>
          <p:nvPr/>
        </p:nvSpPr>
        <p:spPr bwMode="auto">
          <a:xfrm>
            <a:off x="3357554" y="1357298"/>
            <a:ext cx="292895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200" b="1" i="0" u="none" strike="noStrike" cap="none" normalizeH="0" baseline="0" dirty="0" smtClean="0">
                <a:ln>
                  <a:noFill/>
                </a:ln>
                <a:solidFill>
                  <a:schemeClr val="tx2">
                    <a:lumMod val="50000"/>
                  </a:schemeClr>
                </a:solidFill>
                <a:effectLst/>
                <a:latin typeface="+mj-lt"/>
                <a:ea typeface="Times New Roman" pitchFamily="18" charset="0"/>
                <a:cs typeface="Arial" pitchFamily="34" charset="0"/>
              </a:rPr>
              <a:t>Летние мотивы мы слышим в романсах П.И.Чайковского на стихи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lumMod val="50000"/>
                  </a:schemeClr>
                </a:solidFill>
                <a:effectLst/>
                <a:latin typeface="+mj-lt"/>
                <a:ea typeface="Times New Roman" pitchFamily="18" charset="0"/>
                <a:cs typeface="Arial" pitchFamily="34" charset="0"/>
              </a:rPr>
              <a:t>Д. </a:t>
            </a:r>
            <a:r>
              <a:rPr kumimoji="0" lang="ru-RU" sz="1200" b="1" i="0" u="none" strike="noStrike" cap="none" normalizeH="0" baseline="0" dirty="0" err="1" smtClean="0">
                <a:ln>
                  <a:noFill/>
                </a:ln>
                <a:solidFill>
                  <a:schemeClr val="tx2">
                    <a:lumMod val="50000"/>
                  </a:schemeClr>
                </a:solidFill>
                <a:effectLst/>
                <a:latin typeface="+mj-lt"/>
                <a:ea typeface="Times New Roman" pitchFamily="18" charset="0"/>
                <a:cs typeface="Arial" pitchFamily="34" charset="0"/>
              </a:rPr>
              <a:t>Ратгауза</a:t>
            </a:r>
            <a:r>
              <a:rPr kumimoji="0" lang="ru-RU" sz="1200" b="1" i="0" u="none" strike="noStrike" cap="none" normalizeH="0" baseline="0" dirty="0" smtClean="0">
                <a:ln>
                  <a:noFill/>
                </a:ln>
                <a:solidFill>
                  <a:schemeClr val="tx2">
                    <a:lumMod val="50000"/>
                  </a:schemeClr>
                </a:solidFill>
                <a:effectLst/>
                <a:latin typeface="+mj-lt"/>
                <a:ea typeface="Times New Roman" pitchFamily="18" charset="0"/>
                <a:cs typeface="Arial" pitchFamily="34" charset="0"/>
              </a:rPr>
              <a:t> «Закатилось солнце», «В эту лунную ночь». Пасторальные, почти лубочные картины природы мы видим в романсе Чайковского на стихи  А.Н.Плещеева «Мой садик»,  эпические картины того же композитора на стихи А.К. Толстого в романсе «Благословляю вас, леса». У  С.</a:t>
            </a:r>
            <a:r>
              <a:rPr kumimoji="0" lang="ru-RU" sz="1200" b="1" i="0" u="none" strike="noStrike" cap="none" normalizeH="0" dirty="0" smtClean="0">
                <a:ln>
                  <a:noFill/>
                </a:ln>
                <a:solidFill>
                  <a:schemeClr val="tx2">
                    <a:lumMod val="50000"/>
                  </a:schemeClr>
                </a:solidFill>
                <a:effectLst/>
                <a:latin typeface="+mj-lt"/>
                <a:ea typeface="Times New Roman" pitchFamily="18" charset="0"/>
                <a:cs typeface="Arial" pitchFamily="34" charset="0"/>
              </a:rPr>
              <a:t> </a:t>
            </a:r>
            <a:r>
              <a:rPr kumimoji="0" lang="ru-RU" sz="1200" b="1" i="0" u="none" strike="noStrike" cap="none" normalizeH="0" baseline="0" dirty="0" smtClean="0">
                <a:ln>
                  <a:noFill/>
                </a:ln>
                <a:solidFill>
                  <a:schemeClr val="tx2">
                    <a:lumMod val="50000"/>
                  </a:schemeClr>
                </a:solidFill>
                <a:effectLst/>
                <a:latin typeface="+mj-lt"/>
                <a:ea typeface="Times New Roman" pitchFamily="18" charset="0"/>
                <a:cs typeface="Arial" pitchFamily="34" charset="0"/>
              </a:rPr>
              <a:t>Рахманинова – это романсы  «Здесь хорошо», «Эти летние ночи прекрасные».</a:t>
            </a:r>
            <a:endParaRPr kumimoji="0" lang="ru-RU" sz="1800" b="1" i="0" u="none" strike="noStrike" cap="none" normalizeH="0" baseline="0" dirty="0" smtClean="0">
              <a:ln>
                <a:noFill/>
              </a:ln>
              <a:solidFill>
                <a:schemeClr val="tx2">
                  <a:lumMod val="50000"/>
                </a:schemeClr>
              </a:solidFill>
              <a:effectLst/>
              <a:latin typeface="+mj-lt"/>
              <a:cs typeface="Arial" pitchFamily="34" charset="0"/>
            </a:endParaRPr>
          </a:p>
        </p:txBody>
      </p:sp>
      <p:pic>
        <p:nvPicPr>
          <p:cNvPr id="5" name="Picture 2" descr="C:\Users\Кармазина.TBC\Desktop\Новая папка\35416922.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72066" y="3857628"/>
            <a:ext cx="1176086" cy="1530387"/>
          </a:xfrm>
          <a:prstGeom prst="rect">
            <a:avLst/>
          </a:prstGeom>
          <a:noFill/>
          <a:ln>
            <a:solidFill>
              <a:schemeClr val="tx1"/>
            </a:solidFill>
          </a:ln>
          <a:effectLst>
            <a:outerShdw blurRad="50800" dist="38100" dir="2700000" algn="tl" rotWithShape="0">
              <a:prstClr val="black">
                <a:alpha val="40000"/>
              </a:prstClr>
            </a:outerShdw>
          </a:effectLst>
        </p:spPr>
      </p:pic>
      <p:pic>
        <p:nvPicPr>
          <p:cNvPr id="6" name="Picture 2" descr="O:\Кармазина Л.И\3.jpg"/>
          <p:cNvPicPr>
            <a:picLocks noChangeAspect="1" noChangeArrowheads="1"/>
          </p:cNvPicPr>
          <p:nvPr/>
        </p:nvPicPr>
        <p:blipFill>
          <a:blip r:embed="rId7" cstate="print"/>
          <a:srcRect/>
          <a:stretch>
            <a:fillRect/>
          </a:stretch>
        </p:blipFill>
        <p:spPr bwMode="auto">
          <a:xfrm>
            <a:off x="1857356" y="3286124"/>
            <a:ext cx="1106433" cy="1500198"/>
          </a:xfrm>
          <a:prstGeom prst="rect">
            <a:avLst/>
          </a:prstGeom>
          <a:noFill/>
          <a:ln>
            <a:solidFill>
              <a:schemeClr val="tx1"/>
            </a:solidFill>
          </a:ln>
          <a:effectLst>
            <a:outerShdw blurRad="50800" dist="38100" dir="2700000" algn="tl" rotWithShape="0">
              <a:prstClr val="black">
                <a:alpha val="40000"/>
              </a:prstClr>
            </a:outerShdw>
          </a:effectLst>
        </p:spPr>
      </p:pic>
      <p:pic>
        <p:nvPicPr>
          <p:cNvPr id="1027" name="Picture 3" descr="C:\Users\Кармазина.TBC\Desktop\Новая папка\cgiirbis_64.jpg"/>
          <p:cNvPicPr>
            <a:picLocks noChangeAspect="1" noChangeArrowheads="1"/>
          </p:cNvPicPr>
          <p:nvPr/>
        </p:nvPicPr>
        <p:blipFill>
          <a:blip r:embed="rId8" cstate="print"/>
          <a:srcRect/>
          <a:stretch>
            <a:fillRect/>
          </a:stretch>
        </p:blipFill>
        <p:spPr bwMode="auto">
          <a:xfrm>
            <a:off x="3643306" y="3857628"/>
            <a:ext cx="1122240" cy="1500198"/>
          </a:xfrm>
          <a:prstGeom prst="rect">
            <a:avLst/>
          </a:prstGeom>
          <a:noFill/>
          <a:ln>
            <a:solidFill>
              <a:schemeClr val="tx1"/>
            </a:solidFill>
          </a:ln>
          <a:effectLst>
            <a:outerShdw blurRad="50800" dist="38100" dir="2700000" algn="tl" rotWithShape="0">
              <a:prstClr val="black">
                <a:alpha val="40000"/>
              </a:prstClr>
            </a:outerShdw>
          </a:effectLst>
        </p:spPr>
      </p:pic>
      <p:sp>
        <p:nvSpPr>
          <p:cNvPr id="28673" name="Rectangle 1"/>
          <p:cNvSpPr>
            <a:spLocks noChangeArrowheads="1"/>
          </p:cNvSpPr>
          <p:nvPr/>
        </p:nvSpPr>
        <p:spPr bwMode="auto">
          <a:xfrm>
            <a:off x="5000628" y="5429264"/>
            <a:ext cx="14287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Рахманинов, С.Избранные романсы[Ноты]:для высокого голоса в сопровождении фортепиано / С. Рахманинов. – Москва : Музыка, 1981. –62 с.</a:t>
            </a:r>
            <a:endParaRPr kumimoji="0" lang="ru-RU" sz="8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74" name="Rectangle 2"/>
          <p:cNvSpPr>
            <a:spLocks noChangeArrowheads="1"/>
          </p:cNvSpPr>
          <p:nvPr/>
        </p:nvSpPr>
        <p:spPr bwMode="auto">
          <a:xfrm>
            <a:off x="3286116" y="5429264"/>
            <a:ext cx="17859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Чайковский, П. Избранные романсы [Ноты]: для низкого голоса в сопровождении фортепиано / П. Чайковский. – Москва : Музыка, 1977. – 47 с.</a:t>
            </a:r>
            <a:endParaRPr kumimoji="0" lang="ru-RU" sz="8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75" name="Rectangle 3"/>
          <p:cNvSpPr>
            <a:spLocks noChangeArrowheads="1"/>
          </p:cNvSpPr>
          <p:nvPr/>
        </p:nvSpPr>
        <p:spPr bwMode="auto">
          <a:xfrm>
            <a:off x="1714480" y="5000636"/>
            <a:ext cx="17859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Чайковский, П.Романсы [Ноты]: для голоса в сопровождении фортепиано. Полное собрание. Т.4 / П. Чайковский. – Москва : Музыка, 1973. – 108 с.</a:t>
            </a:r>
            <a:endParaRPr kumimoji="0" lang="ru-RU" sz="8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Home\Desktop\Новая папка (2)\shablon-osenniy-2.png"/>
          <p:cNvPicPr>
            <a:picLocks noChangeAspect="1" noChangeArrowheads="1"/>
          </p:cNvPicPr>
          <p:nvPr/>
        </p:nvPicPr>
        <p:blipFill>
          <a:blip r:embed="rId2" cstate="print"/>
          <a:srcRect/>
          <a:stretch>
            <a:fillRect/>
          </a:stretch>
        </p:blipFill>
        <p:spPr bwMode="auto">
          <a:xfrm>
            <a:off x="0" y="71462"/>
            <a:ext cx="9144000" cy="6858000"/>
          </a:xfrm>
          <a:prstGeom prst="rect">
            <a:avLst/>
          </a:prstGeom>
          <a:noFill/>
        </p:spPr>
      </p:pic>
      <p:sp>
        <p:nvSpPr>
          <p:cNvPr id="3" name="Скругленный прямоугольник 2"/>
          <p:cNvSpPr/>
          <p:nvPr/>
        </p:nvSpPr>
        <p:spPr>
          <a:xfrm>
            <a:off x="214282" y="285728"/>
            <a:ext cx="5643602" cy="928694"/>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6">
                  <a:lumMod val="50000"/>
                </a:schemeClr>
              </a:solidFill>
            </a:endParaRPr>
          </a:p>
        </p:txBody>
      </p:sp>
      <p:sp>
        <p:nvSpPr>
          <p:cNvPr id="22531" name="Rectangle 3"/>
          <p:cNvSpPr>
            <a:spLocks noChangeArrowheads="1"/>
          </p:cNvSpPr>
          <p:nvPr/>
        </p:nvSpPr>
        <p:spPr bwMode="auto">
          <a:xfrm>
            <a:off x="214282" y="285728"/>
            <a:ext cx="578647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И вот уже на пороге осень. Мы говорим ей </a:t>
            </a:r>
            <a:r>
              <a:rPr kumimoji="0" lang="ru-RU" sz="1200" b="1" i="0" u="none"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ru-RU" sz="1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Здравствуй!</a:t>
            </a:r>
            <a:r>
              <a:rPr kumimoji="0" lang="ru-RU" sz="1200" b="1" i="0" u="none"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ru-RU" sz="1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и с ещё большей жадностью тянемся в леса, в степи. Остановитесь где-нибудь на опушке и слушайте торжественную тишину природы. Смотрите, как необыкновенно синеют дали, как медленно отрываются и падают листья. </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p:txBody>
      </p:sp>
      <p:sp>
        <p:nvSpPr>
          <p:cNvPr id="22532" name="Rectangle 4"/>
          <p:cNvSpPr>
            <a:spLocks noChangeArrowheads="1"/>
          </p:cNvSpPr>
          <p:nvPr/>
        </p:nvSpPr>
        <p:spPr bwMode="auto">
          <a:xfrm>
            <a:off x="5643570" y="1142984"/>
            <a:ext cx="377991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Есть в осени первоначальной       </a:t>
            </a:r>
            <a:b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b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Короткая, но дивная пора —</a:t>
            </a:r>
            <a:b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b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Весь день стоит как бы хрустальный,</a:t>
            </a:r>
            <a:b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b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И лучезарны вечера…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Где бодрый серп гулял и падал колос,</a:t>
            </a:r>
            <a:b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b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Теперь уж пусто всё — простор везде,-</a:t>
            </a:r>
            <a:b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b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Лишь паутины тонкий волос</a:t>
            </a:r>
            <a:b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b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Блестит на праздной борозде.</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Пустеет воздух, птиц не слышно боле,</a:t>
            </a:r>
            <a:b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b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Но далеко ещё до первых зимних бурь</a:t>
            </a:r>
            <a:b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b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И льётся чистая и тёплая лазурь</a:t>
            </a:r>
            <a:b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br>
            <a:r>
              <a:rPr kumimoji="0" lang="ru-RU" sz="1200" b="1" i="0" u="none" strike="noStrike" cap="none" normalizeH="0" baseline="0" dirty="0" smtClean="0">
                <a:ln>
                  <a:noFill/>
                </a:ln>
                <a:solidFill>
                  <a:srgbClr val="C00000"/>
                </a:solidFill>
                <a:effectLst/>
                <a:latin typeface="+mj-lt"/>
                <a:ea typeface="Times New Roman" pitchFamily="18" charset="0"/>
                <a:cs typeface="Arial" pitchFamily="34" charset="0"/>
              </a:rPr>
              <a:t>На отдыхающее поле…</a:t>
            </a:r>
            <a:endParaRPr kumimoji="0" lang="ru-RU" sz="1200" b="1" i="0" u="none" strike="noStrike" cap="none" normalizeH="0" baseline="0" dirty="0" smtClean="0">
              <a:ln>
                <a:noFill/>
              </a:ln>
              <a:solidFill>
                <a:srgbClr val="C00000"/>
              </a:solidFill>
              <a:effectLst/>
              <a:latin typeface="+mj-lt"/>
              <a:cs typeface="Arial" pitchFamily="34" charset="0"/>
            </a:endParaRPr>
          </a:p>
        </p:txBody>
      </p:sp>
      <p:sp>
        <p:nvSpPr>
          <p:cNvPr id="7" name="TextBox 6"/>
          <p:cNvSpPr txBox="1"/>
          <p:nvPr/>
        </p:nvSpPr>
        <p:spPr>
          <a:xfrm>
            <a:off x="285720" y="3357562"/>
            <a:ext cx="3096344" cy="276999"/>
          </a:xfrm>
          <a:prstGeom prst="rect">
            <a:avLst/>
          </a:prstGeom>
          <a:noFill/>
        </p:spPr>
        <p:txBody>
          <a:bodyPr wrap="square" rtlCol="0">
            <a:spAutoFit/>
          </a:bodyPr>
          <a:lstStyle/>
          <a:p>
            <a:r>
              <a:rPr lang="ru-RU" sz="1200" b="1" dirty="0" smtClean="0">
                <a:solidFill>
                  <a:srgbClr val="C00000"/>
                </a:solidFill>
              </a:rPr>
              <a:t>И.И.Левитан «Золотая осень</a:t>
            </a:r>
            <a:r>
              <a:rPr lang="ru-RU" sz="1200" dirty="0" smtClean="0">
                <a:solidFill>
                  <a:srgbClr val="C00000"/>
                </a:solidFill>
              </a:rPr>
              <a:t>»</a:t>
            </a:r>
            <a:endParaRPr lang="ru-RU" sz="1200" dirty="0">
              <a:solidFill>
                <a:srgbClr val="C00000"/>
              </a:solidFill>
            </a:endParaRPr>
          </a:p>
        </p:txBody>
      </p:sp>
      <p:sp>
        <p:nvSpPr>
          <p:cNvPr id="8" name="TextBox 7"/>
          <p:cNvSpPr txBox="1"/>
          <p:nvPr/>
        </p:nvSpPr>
        <p:spPr>
          <a:xfrm>
            <a:off x="6000760" y="500042"/>
            <a:ext cx="3707904" cy="584775"/>
          </a:xfrm>
          <a:prstGeom prst="rect">
            <a:avLst/>
          </a:prstGeom>
          <a:noFill/>
        </p:spPr>
        <p:txBody>
          <a:bodyPr wrap="square" rtlCol="0">
            <a:spAutoFit/>
          </a:bodyPr>
          <a:lstStyle/>
          <a:p>
            <a:r>
              <a:rPr lang="ru-RU" sz="1600" b="1" dirty="0" smtClean="0">
                <a:solidFill>
                  <a:schemeClr val="accent2">
                    <a:lumMod val="50000"/>
                  </a:schemeClr>
                </a:solidFill>
              </a:rPr>
              <a:t>                 Ф.И.Тютчев </a:t>
            </a:r>
          </a:p>
          <a:p>
            <a:r>
              <a:rPr lang="ru-RU" sz="1600" b="1" dirty="0" smtClean="0">
                <a:solidFill>
                  <a:schemeClr val="accent2">
                    <a:lumMod val="50000"/>
                  </a:schemeClr>
                </a:solidFill>
              </a:rPr>
              <a:t>«Есть в осени первоначальной…»</a:t>
            </a:r>
            <a:endParaRPr lang="ru-RU" sz="1600" b="1" dirty="0">
              <a:solidFill>
                <a:schemeClr val="accent2">
                  <a:lumMod val="50000"/>
                </a:schemeClr>
              </a:solidFill>
            </a:endParaRPr>
          </a:p>
        </p:txBody>
      </p:sp>
      <p:pic>
        <p:nvPicPr>
          <p:cNvPr id="13" name="Picture 2" descr="C:\Users\Кармазина.TBC\Desktop\Новая папка\4.jpg"/>
          <p:cNvPicPr>
            <a:picLocks noGrp="1" noChangeAspect="1" noChangeArrowheads="1"/>
          </p:cNvPicPr>
          <p:nvPr>
            <p:ph sz="half" idx="4294967295"/>
          </p:nvPr>
        </p:nvPicPr>
        <p:blipFill>
          <a:blip r:embed="rId3" cstate="print"/>
          <a:stretch>
            <a:fillRect/>
          </a:stretch>
        </p:blipFill>
        <p:spPr bwMode="auto">
          <a:xfrm>
            <a:off x="6500826" y="4143380"/>
            <a:ext cx="1222375" cy="1620837"/>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6" name="Picture 4" descr="O:\Кармазина Л.И\Копия 1.jpg"/>
          <p:cNvPicPr>
            <a:picLocks noGrp="1" noChangeAspect="1" noChangeArrowheads="1"/>
          </p:cNvPicPr>
          <p:nvPr>
            <p:ph sz="half" idx="4294967295"/>
          </p:nvPr>
        </p:nvPicPr>
        <p:blipFill>
          <a:blip r:embed="rId4" cstate="print"/>
          <a:stretch>
            <a:fillRect/>
          </a:stretch>
        </p:blipFill>
        <p:spPr bwMode="auto">
          <a:xfrm>
            <a:off x="357158" y="4143380"/>
            <a:ext cx="1212850" cy="1690687"/>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26625" name="Rectangle 1"/>
          <p:cNvSpPr>
            <a:spLocks noChangeArrowheads="1"/>
          </p:cNvSpPr>
          <p:nvPr/>
        </p:nvSpPr>
        <p:spPr bwMode="auto">
          <a:xfrm>
            <a:off x="7715272" y="4929198"/>
            <a:ext cx="128588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Русская природа : музыкальные беседы для детей младшего возраста / [авт.-сост. : Т.. -  80</a:t>
            </a:r>
            <a:r>
              <a:rPr kumimoji="0" lang="en-US"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c</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a:t>
            </a:r>
            <a:endParaRPr kumimoji="0" lang="ru-RU" sz="80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pic>
        <p:nvPicPr>
          <p:cNvPr id="7170" name="Picture 2" descr="C:\Users\Кармазина.TBC\Desktop\Новая папка\i.jpg"/>
          <p:cNvPicPr>
            <a:picLocks noChangeAspect="1" noChangeArrowheads="1"/>
          </p:cNvPicPr>
          <p:nvPr/>
        </p:nvPicPr>
        <p:blipFill>
          <a:blip r:embed="rId5"/>
          <a:srcRect/>
          <a:stretch>
            <a:fillRect/>
          </a:stretch>
        </p:blipFill>
        <p:spPr bwMode="auto">
          <a:xfrm>
            <a:off x="142844" y="1714488"/>
            <a:ext cx="2928958" cy="1618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a:spLocks noChangeArrowheads="1"/>
          </p:cNvSpPr>
          <p:nvPr/>
        </p:nvSpPr>
        <p:spPr bwMode="auto">
          <a:xfrm>
            <a:off x="1643042" y="4857760"/>
            <a:ext cx="11429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Бойко, Н. История знаменитых полотен / Нина Бойко.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Ростов-на-Дону : Феникс, 2006.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224 с. : ил.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(Наша история).</a:t>
            </a:r>
            <a:endParaRPr kumimoji="0" lang="ru-RU" sz="800" i="0" u="none" strike="noStrike" cap="none" normalizeH="0" baseline="0" dirty="0" smtClean="0">
              <a:ln>
                <a:noFill/>
              </a:ln>
              <a:effectLst/>
              <a:latin typeface="Arial" pitchFamily="34" charset="0"/>
              <a:cs typeface="Arial" pitchFamily="34" charset="0"/>
            </a:endParaRPr>
          </a:p>
        </p:txBody>
      </p:sp>
      <p:sp>
        <p:nvSpPr>
          <p:cNvPr id="4" name="Rectangle 1"/>
          <p:cNvSpPr>
            <a:spLocks noChangeArrowheads="1"/>
          </p:cNvSpPr>
          <p:nvPr/>
        </p:nvSpPr>
        <p:spPr bwMode="auto">
          <a:xfrm>
            <a:off x="3286116" y="1500174"/>
            <a:ext cx="278608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latin typeface="+mj-lt"/>
                <a:ea typeface="Times New Roman" pitchFamily="18" charset="0"/>
                <a:cs typeface="Arial" pitchFamily="34" charset="0"/>
              </a:rPr>
              <a:t>        Музыкальные произведения, написанные про осень полны тоски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latin typeface="+mj-lt"/>
                <a:ea typeface="Times New Roman" pitchFamily="18" charset="0"/>
                <a:cs typeface="Arial" pitchFamily="34" charset="0"/>
              </a:rPr>
              <a:t>об ушедшем счастье, сожаления о несказанных словах любви, предчувствия одиночества. </a:t>
            </a:r>
          </a:p>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solidFill>
                  <a:schemeClr val="accent2">
                    <a:lumMod val="50000"/>
                  </a:schemeClr>
                </a:solidFill>
                <a:latin typeface="+mj-lt"/>
                <a:ea typeface="Times New Roman" pitchFamily="18" charset="0"/>
                <a:cs typeface="Arial" pitchFamily="34" charset="0"/>
              </a:rPr>
              <a:t>       </a:t>
            </a:r>
            <a:r>
              <a:rPr kumimoji="0" lang="ru-RU" sz="1200" b="1" i="0" u="none" strike="noStrike" cap="none" normalizeH="0" baseline="0" dirty="0" smtClean="0">
                <a:ln>
                  <a:noFill/>
                </a:ln>
                <a:solidFill>
                  <a:schemeClr val="accent2">
                    <a:lumMod val="50000"/>
                  </a:schemeClr>
                </a:solidFill>
                <a:effectLst/>
                <a:latin typeface="+mj-lt"/>
                <a:ea typeface="Times New Roman" pitchFamily="18" charset="0"/>
                <a:cs typeface="Arial" pitchFamily="34" charset="0"/>
              </a:rPr>
              <a:t>Романсы </a:t>
            </a:r>
            <a:r>
              <a:rPr lang="ru-RU" sz="1200" b="1" dirty="0" err="1" smtClean="0">
                <a:solidFill>
                  <a:schemeClr val="accent2">
                    <a:lumMod val="50000"/>
                  </a:schemeClr>
                </a:solidFill>
                <a:latin typeface="+mj-lt"/>
                <a:ea typeface="Times New Roman" pitchFamily="18" charset="0"/>
                <a:cs typeface="Arial" pitchFamily="34" charset="0"/>
              </a:rPr>
              <a:t>Н.</a:t>
            </a:r>
            <a:r>
              <a:rPr kumimoji="0" lang="ru-RU" sz="1200" b="1" i="0" u="none" strike="noStrike" cap="none" normalizeH="0" baseline="0" dirty="0" err="1" smtClean="0">
                <a:ln>
                  <a:noFill/>
                </a:ln>
                <a:solidFill>
                  <a:schemeClr val="accent2">
                    <a:lumMod val="50000"/>
                  </a:schemeClr>
                </a:solidFill>
                <a:effectLst/>
                <a:latin typeface="+mj-lt"/>
                <a:ea typeface="Times New Roman" pitchFamily="18" charset="0"/>
                <a:cs typeface="Arial" pitchFamily="34" charset="0"/>
              </a:rPr>
              <a:t>Римского-Корсакого</a:t>
            </a:r>
            <a:r>
              <a:rPr kumimoji="0" lang="ru-RU" sz="1200" b="1" i="0" u="none" strike="noStrike" cap="none" normalizeH="0" baseline="0" dirty="0" smtClean="0">
                <a:ln>
                  <a:noFill/>
                </a:ln>
                <a:solidFill>
                  <a:schemeClr val="accent2">
                    <a:lumMod val="50000"/>
                  </a:schemeClr>
                </a:solidFill>
                <a:effectLst/>
                <a:latin typeface="+mj-lt"/>
                <a:ea typeface="Times New Roman" pitchFamily="18" charset="0"/>
                <a:cs typeface="Arial" pitchFamily="34" charset="0"/>
              </a:rPr>
              <a:t> на стихи А. Толстого «На нивы жёлтые» и П.Чайковского на стихи А.Плещеева «Осень» в полной мере передают это состояние.</a:t>
            </a:r>
            <a:endParaRPr kumimoji="0" lang="ru-RU" sz="1800" b="1" i="0" u="none" strike="noStrike" cap="none" normalizeH="0" baseline="0" dirty="0" smtClean="0">
              <a:ln>
                <a:noFill/>
              </a:ln>
              <a:solidFill>
                <a:schemeClr val="accent2">
                  <a:lumMod val="50000"/>
                </a:schemeClr>
              </a:solidFill>
              <a:effectLst/>
              <a:latin typeface="+mj-lt"/>
              <a:cs typeface="Arial" pitchFamily="34" charset="0"/>
            </a:endParaRPr>
          </a:p>
        </p:txBody>
      </p:sp>
      <p:pic>
        <p:nvPicPr>
          <p:cNvPr id="1026" name="Picture 2" descr="O:\Кармазина Л.И\2.jpg"/>
          <p:cNvPicPr>
            <a:picLocks noChangeAspect="1" noChangeArrowheads="1"/>
          </p:cNvPicPr>
          <p:nvPr/>
        </p:nvPicPr>
        <p:blipFill>
          <a:blip r:embed="rId6" cstate="print"/>
          <a:srcRect/>
          <a:stretch>
            <a:fillRect/>
          </a:stretch>
        </p:blipFill>
        <p:spPr bwMode="auto">
          <a:xfrm>
            <a:off x="3071802" y="3643314"/>
            <a:ext cx="1155551" cy="1630340"/>
          </a:xfrm>
          <a:prstGeom prst="rect">
            <a:avLst/>
          </a:prstGeom>
          <a:noFill/>
        </p:spPr>
      </p:pic>
      <p:pic>
        <p:nvPicPr>
          <p:cNvPr id="3074" name="Picture 2" descr="O:\Кармазина Л.И\5.jpg"/>
          <p:cNvPicPr>
            <a:picLocks noChangeAspect="1" noChangeArrowheads="1"/>
          </p:cNvPicPr>
          <p:nvPr/>
        </p:nvPicPr>
        <p:blipFill>
          <a:blip r:embed="rId7" cstate="print"/>
          <a:srcRect/>
          <a:stretch>
            <a:fillRect/>
          </a:stretch>
        </p:blipFill>
        <p:spPr bwMode="auto">
          <a:xfrm>
            <a:off x="4643438" y="3571876"/>
            <a:ext cx="1249877" cy="1714512"/>
          </a:xfrm>
          <a:prstGeom prst="rect">
            <a:avLst/>
          </a:prstGeom>
          <a:noFill/>
          <a:ln>
            <a:solidFill>
              <a:schemeClr val="tx1"/>
            </a:solidFill>
          </a:ln>
          <a:effectLst>
            <a:outerShdw blurRad="50800" dist="38100" dir="2700000" algn="tl" rotWithShape="0">
              <a:prstClr val="black">
                <a:alpha val="40000"/>
              </a:prstClr>
            </a:outerShdw>
          </a:effectLst>
        </p:spPr>
      </p:pic>
      <p:sp>
        <p:nvSpPr>
          <p:cNvPr id="3075" name="Rectangle 3"/>
          <p:cNvSpPr>
            <a:spLocks noChangeArrowheads="1"/>
          </p:cNvSpPr>
          <p:nvPr/>
        </p:nvSpPr>
        <p:spPr bwMode="auto">
          <a:xfrm>
            <a:off x="4572000" y="5429264"/>
            <a:ext cx="207170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Чайковский, П.  Романсы для голоса в сопровождении фортепиано. В 3 т. Т.2 [Ноты]  / П. Чайковский. – Москва : Музыка, 1978. - 175 с. </a:t>
            </a:r>
            <a:endParaRPr kumimoji="0" lang="ru-RU" sz="8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649" name="Rectangle 1"/>
          <p:cNvSpPr>
            <a:spLocks noChangeArrowheads="1"/>
          </p:cNvSpPr>
          <p:nvPr/>
        </p:nvSpPr>
        <p:spPr bwMode="auto">
          <a:xfrm>
            <a:off x="3000364" y="5429264"/>
            <a:ext cx="15716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Римский-Корсаков, Н.А.Романсы[Ноты] : для голоса в сопровождении фортепиано. Вып.1 / Н.А. Римский-Корсаков.  – Москва : Музыка, 1991. – 128 с. </a:t>
            </a:r>
            <a:endParaRPr kumimoji="0" lang="ru-RU" sz="8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Home\Desktop\Новая папка (2)\zimnie-novogodnie-fonyi.jpg"/>
          <p:cNvPicPr>
            <a:picLocks noChangeAspect="1" noChangeArrowheads="1"/>
          </p:cNvPicPr>
          <p:nvPr/>
        </p:nvPicPr>
        <p:blipFill>
          <a:blip r:embed="rId2" cstate="print"/>
          <a:srcRect/>
          <a:stretch>
            <a:fillRect/>
          </a:stretch>
        </p:blipFill>
        <p:spPr bwMode="auto">
          <a:xfrm>
            <a:off x="1" y="0"/>
            <a:ext cx="9144000" cy="7029400"/>
          </a:xfrm>
          <a:prstGeom prst="rect">
            <a:avLst/>
          </a:prstGeom>
          <a:noFill/>
        </p:spPr>
      </p:pic>
      <p:sp>
        <p:nvSpPr>
          <p:cNvPr id="4" name="Скругленный прямоугольник 3"/>
          <p:cNvSpPr/>
          <p:nvPr/>
        </p:nvSpPr>
        <p:spPr>
          <a:xfrm>
            <a:off x="428596" y="285728"/>
            <a:ext cx="5214974"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07" name="Rectangle 3"/>
          <p:cNvSpPr>
            <a:spLocks noChangeArrowheads="1"/>
          </p:cNvSpPr>
          <p:nvPr/>
        </p:nvSpPr>
        <p:spPr bwMode="auto">
          <a:xfrm>
            <a:off x="571472" y="357166"/>
            <a:ext cx="51435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Осень уступает место зиме. Легли снега, и теперь уже всюду один цвет </a:t>
            </a:r>
            <a:r>
              <a:rPr kumimoji="0" lang="ru-RU" sz="1200" b="1" i="0" u="none" strike="noStrike" cap="none" normalizeH="0" baseline="0" dirty="0" smtClean="0">
                <a:ln>
                  <a:noFill/>
                </a:ln>
                <a:solidFill>
                  <a:schemeClr val="accent1">
                    <a:lumMod val="50000"/>
                  </a:schemeClr>
                </a:solidFill>
                <a:effectLst/>
                <a:latin typeface="Calibri"/>
                <a:ea typeface="Calibri" pitchFamily="34" charset="0"/>
                <a:cs typeface="Times New Roman" pitchFamily="18" charset="0"/>
              </a:rPr>
              <a:t>–</a:t>
            </a:r>
            <a:r>
              <a:rPr kumimoji="0" lang="ru-RU" sz="12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белый. Белые поля, белые деревья, белые дома. Но мы вновь упиваемся красотой природы.</a:t>
            </a:r>
            <a:endParaRPr kumimoji="0" lang="ru-RU" sz="1200" b="1"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
        <p:nvSpPr>
          <p:cNvPr id="5" name="Прямоугольник 4"/>
          <p:cNvSpPr/>
          <p:nvPr/>
        </p:nvSpPr>
        <p:spPr>
          <a:xfrm>
            <a:off x="5072066" y="285728"/>
            <a:ext cx="4572000" cy="4462760"/>
          </a:xfrm>
          <a:prstGeom prst="rect">
            <a:avLst/>
          </a:prstGeom>
        </p:spPr>
        <p:txBody>
          <a:bodyPr>
            <a:spAutoFit/>
          </a:bodyPr>
          <a:lstStyle/>
          <a:p>
            <a:pPr algn="ctr"/>
            <a:r>
              <a:rPr lang="ru-RU" sz="1600" b="1" dirty="0" smtClean="0">
                <a:solidFill>
                  <a:schemeClr val="tx2">
                    <a:lumMod val="75000"/>
                  </a:schemeClr>
                </a:solidFill>
              </a:rPr>
              <a:t>А.С.Пушкин </a:t>
            </a:r>
          </a:p>
          <a:p>
            <a:pPr algn="ctr"/>
            <a:r>
              <a:rPr lang="ru-RU" sz="1600" b="1" dirty="0" smtClean="0">
                <a:solidFill>
                  <a:schemeClr val="tx2">
                    <a:lumMod val="75000"/>
                  </a:schemeClr>
                </a:solidFill>
              </a:rPr>
              <a:t>«Зимнее утро»</a:t>
            </a:r>
          </a:p>
          <a:p>
            <a:pPr algn="ctr"/>
            <a:r>
              <a:rPr lang="ru-RU" sz="1200" b="1" dirty="0" smtClean="0">
                <a:solidFill>
                  <a:schemeClr val="tx2">
                    <a:lumMod val="75000"/>
                  </a:schemeClr>
                </a:solidFill>
              </a:rPr>
              <a:t>Мороз и солнце; день чудесный!</a:t>
            </a:r>
            <a:br>
              <a:rPr lang="ru-RU" sz="1200" b="1" dirty="0" smtClean="0">
                <a:solidFill>
                  <a:schemeClr val="tx2">
                    <a:lumMod val="75000"/>
                  </a:schemeClr>
                </a:solidFill>
              </a:rPr>
            </a:br>
            <a:r>
              <a:rPr lang="ru-RU" sz="1200" b="1" dirty="0" smtClean="0">
                <a:solidFill>
                  <a:schemeClr val="tx2">
                    <a:lumMod val="75000"/>
                  </a:schemeClr>
                </a:solidFill>
              </a:rPr>
              <a:t>Еще ты дремлешь, друг прелестный —</a:t>
            </a:r>
            <a:br>
              <a:rPr lang="ru-RU" sz="1200" b="1" dirty="0" smtClean="0">
                <a:solidFill>
                  <a:schemeClr val="tx2">
                    <a:lumMod val="75000"/>
                  </a:schemeClr>
                </a:solidFill>
              </a:rPr>
            </a:br>
            <a:r>
              <a:rPr lang="ru-RU" sz="1200" b="1" dirty="0" smtClean="0">
                <a:solidFill>
                  <a:schemeClr val="tx2">
                    <a:lumMod val="75000"/>
                  </a:schemeClr>
                </a:solidFill>
              </a:rPr>
              <a:t>Пора, красавица, проснись:</a:t>
            </a:r>
            <a:br>
              <a:rPr lang="ru-RU" sz="1200" b="1" dirty="0" smtClean="0">
                <a:solidFill>
                  <a:schemeClr val="tx2">
                    <a:lumMod val="75000"/>
                  </a:schemeClr>
                </a:solidFill>
              </a:rPr>
            </a:br>
            <a:r>
              <a:rPr lang="ru-RU" sz="1200" b="1" dirty="0" smtClean="0">
                <a:solidFill>
                  <a:schemeClr val="tx2">
                    <a:lumMod val="75000"/>
                  </a:schemeClr>
                </a:solidFill>
              </a:rPr>
              <a:t>Открой сомкнуты негой взоры</a:t>
            </a:r>
            <a:br>
              <a:rPr lang="ru-RU" sz="1200" b="1" dirty="0" smtClean="0">
                <a:solidFill>
                  <a:schemeClr val="tx2">
                    <a:lumMod val="75000"/>
                  </a:schemeClr>
                </a:solidFill>
              </a:rPr>
            </a:br>
            <a:r>
              <a:rPr lang="ru-RU" sz="1200" b="1" dirty="0" smtClean="0">
                <a:solidFill>
                  <a:schemeClr val="tx2">
                    <a:lumMod val="75000"/>
                  </a:schemeClr>
                </a:solidFill>
              </a:rPr>
              <a:t>Навстречу северной Авроры,</a:t>
            </a:r>
            <a:br>
              <a:rPr lang="ru-RU" sz="1200" b="1" dirty="0" smtClean="0">
                <a:solidFill>
                  <a:schemeClr val="tx2">
                    <a:lumMod val="75000"/>
                  </a:schemeClr>
                </a:solidFill>
              </a:rPr>
            </a:br>
            <a:r>
              <a:rPr lang="ru-RU" sz="1200" b="1" dirty="0" smtClean="0">
                <a:solidFill>
                  <a:schemeClr val="tx2">
                    <a:lumMod val="75000"/>
                  </a:schemeClr>
                </a:solidFill>
              </a:rPr>
              <a:t>Звездою севера явись!</a:t>
            </a:r>
            <a:br>
              <a:rPr lang="ru-RU" sz="1200" b="1" dirty="0" smtClean="0">
                <a:solidFill>
                  <a:schemeClr val="tx2">
                    <a:lumMod val="75000"/>
                  </a:schemeClr>
                </a:solidFill>
              </a:rPr>
            </a:br>
            <a:r>
              <a:rPr lang="ru-RU" sz="1200" b="1" dirty="0" smtClean="0">
                <a:solidFill>
                  <a:schemeClr val="tx2">
                    <a:lumMod val="75000"/>
                  </a:schemeClr>
                </a:solidFill>
              </a:rPr>
              <a:t>Вечор, ты помнишь, вьюга злилась,</a:t>
            </a:r>
            <a:br>
              <a:rPr lang="ru-RU" sz="1200" b="1" dirty="0" smtClean="0">
                <a:solidFill>
                  <a:schemeClr val="tx2">
                    <a:lumMod val="75000"/>
                  </a:schemeClr>
                </a:solidFill>
              </a:rPr>
            </a:br>
            <a:r>
              <a:rPr lang="ru-RU" sz="1200" b="1" dirty="0" smtClean="0">
                <a:solidFill>
                  <a:schemeClr val="tx2">
                    <a:lumMod val="75000"/>
                  </a:schemeClr>
                </a:solidFill>
              </a:rPr>
              <a:t>На мутном небе мгла носилась;</a:t>
            </a:r>
            <a:br>
              <a:rPr lang="ru-RU" sz="1200" b="1" dirty="0" smtClean="0">
                <a:solidFill>
                  <a:schemeClr val="tx2">
                    <a:lumMod val="75000"/>
                  </a:schemeClr>
                </a:solidFill>
              </a:rPr>
            </a:br>
            <a:r>
              <a:rPr lang="ru-RU" sz="1200" b="1" dirty="0" smtClean="0">
                <a:solidFill>
                  <a:schemeClr val="tx2">
                    <a:lumMod val="75000"/>
                  </a:schemeClr>
                </a:solidFill>
              </a:rPr>
              <a:t>Луна, как бледное пятно,</a:t>
            </a:r>
            <a:br>
              <a:rPr lang="ru-RU" sz="1200" b="1" dirty="0" smtClean="0">
                <a:solidFill>
                  <a:schemeClr val="tx2">
                    <a:lumMod val="75000"/>
                  </a:schemeClr>
                </a:solidFill>
              </a:rPr>
            </a:br>
            <a:r>
              <a:rPr lang="ru-RU" sz="1200" b="1" dirty="0" smtClean="0">
                <a:solidFill>
                  <a:schemeClr val="tx2">
                    <a:lumMod val="75000"/>
                  </a:schemeClr>
                </a:solidFill>
              </a:rPr>
              <a:t>Сквозь тучи мрачные желтела,</a:t>
            </a:r>
            <a:br>
              <a:rPr lang="ru-RU" sz="1200" b="1" dirty="0" smtClean="0">
                <a:solidFill>
                  <a:schemeClr val="tx2">
                    <a:lumMod val="75000"/>
                  </a:schemeClr>
                </a:solidFill>
              </a:rPr>
            </a:br>
            <a:r>
              <a:rPr lang="ru-RU" sz="1200" b="1" dirty="0" smtClean="0">
                <a:solidFill>
                  <a:schemeClr val="tx2">
                    <a:lumMod val="75000"/>
                  </a:schemeClr>
                </a:solidFill>
              </a:rPr>
              <a:t>И ты печальная сидела —</a:t>
            </a:r>
            <a:br>
              <a:rPr lang="ru-RU" sz="1200" b="1" dirty="0" smtClean="0">
                <a:solidFill>
                  <a:schemeClr val="tx2">
                    <a:lumMod val="75000"/>
                  </a:schemeClr>
                </a:solidFill>
              </a:rPr>
            </a:br>
            <a:r>
              <a:rPr lang="ru-RU" sz="1200" b="1" dirty="0" smtClean="0">
                <a:solidFill>
                  <a:schemeClr val="tx2">
                    <a:lumMod val="75000"/>
                  </a:schemeClr>
                </a:solidFill>
              </a:rPr>
              <a:t>А нынче... погляди в окно:</a:t>
            </a:r>
            <a:br>
              <a:rPr lang="ru-RU" sz="1200" b="1" dirty="0" smtClean="0">
                <a:solidFill>
                  <a:schemeClr val="tx2">
                    <a:lumMod val="75000"/>
                  </a:schemeClr>
                </a:solidFill>
              </a:rPr>
            </a:br>
            <a:r>
              <a:rPr lang="ru-RU" sz="1200" b="1" dirty="0" smtClean="0">
                <a:solidFill>
                  <a:schemeClr val="tx2">
                    <a:lumMod val="75000"/>
                  </a:schemeClr>
                </a:solidFill>
              </a:rPr>
              <a:t>Под голубыми небесами</a:t>
            </a:r>
            <a:br>
              <a:rPr lang="ru-RU" sz="1200" b="1" dirty="0" smtClean="0">
                <a:solidFill>
                  <a:schemeClr val="tx2">
                    <a:lumMod val="75000"/>
                  </a:schemeClr>
                </a:solidFill>
              </a:rPr>
            </a:br>
            <a:r>
              <a:rPr lang="ru-RU" sz="1200" b="1" dirty="0" smtClean="0">
                <a:solidFill>
                  <a:schemeClr val="tx2">
                    <a:lumMod val="75000"/>
                  </a:schemeClr>
                </a:solidFill>
              </a:rPr>
              <a:t>Великолепными коврами,</a:t>
            </a:r>
            <a:br>
              <a:rPr lang="ru-RU" sz="1200" b="1" dirty="0" smtClean="0">
                <a:solidFill>
                  <a:schemeClr val="tx2">
                    <a:lumMod val="75000"/>
                  </a:schemeClr>
                </a:solidFill>
              </a:rPr>
            </a:br>
            <a:r>
              <a:rPr lang="ru-RU" sz="1200" b="1" dirty="0" smtClean="0">
                <a:solidFill>
                  <a:schemeClr val="tx2">
                    <a:lumMod val="75000"/>
                  </a:schemeClr>
                </a:solidFill>
              </a:rPr>
              <a:t>Блестя на солнце, снег лежит;</a:t>
            </a:r>
            <a:br>
              <a:rPr lang="ru-RU" sz="1200" b="1" dirty="0" smtClean="0">
                <a:solidFill>
                  <a:schemeClr val="tx2">
                    <a:lumMod val="75000"/>
                  </a:schemeClr>
                </a:solidFill>
              </a:rPr>
            </a:br>
            <a:r>
              <a:rPr lang="ru-RU" sz="1200" b="1" dirty="0" smtClean="0">
                <a:solidFill>
                  <a:schemeClr val="tx2">
                    <a:lumMod val="75000"/>
                  </a:schemeClr>
                </a:solidFill>
              </a:rPr>
              <a:t>Прозрачный лес один чернеет,</a:t>
            </a:r>
            <a:br>
              <a:rPr lang="ru-RU" sz="1200" b="1" dirty="0" smtClean="0">
                <a:solidFill>
                  <a:schemeClr val="tx2">
                    <a:lumMod val="75000"/>
                  </a:schemeClr>
                </a:solidFill>
              </a:rPr>
            </a:br>
            <a:r>
              <a:rPr lang="ru-RU" sz="1200" b="1" dirty="0" smtClean="0">
                <a:solidFill>
                  <a:schemeClr val="tx2">
                    <a:lumMod val="75000"/>
                  </a:schemeClr>
                </a:solidFill>
              </a:rPr>
              <a:t>И ель сквозь иней зеленеет,</a:t>
            </a:r>
            <a:br>
              <a:rPr lang="ru-RU" sz="1200" b="1" dirty="0" smtClean="0">
                <a:solidFill>
                  <a:schemeClr val="tx2">
                    <a:lumMod val="75000"/>
                  </a:schemeClr>
                </a:solidFill>
              </a:rPr>
            </a:br>
            <a:r>
              <a:rPr lang="ru-RU" sz="1200" b="1" dirty="0" smtClean="0">
                <a:solidFill>
                  <a:schemeClr val="tx2">
                    <a:lumMod val="75000"/>
                  </a:schemeClr>
                </a:solidFill>
              </a:rPr>
              <a:t>И речка подо льдом блестит.</a:t>
            </a:r>
            <a:br>
              <a:rPr lang="ru-RU" sz="1200" b="1" dirty="0" smtClean="0">
                <a:solidFill>
                  <a:schemeClr val="tx2">
                    <a:lumMod val="75000"/>
                  </a:schemeClr>
                </a:solidFill>
              </a:rPr>
            </a:br>
            <a:r>
              <a:rPr lang="ru-RU" dirty="0" smtClean="0"/>
              <a:t/>
            </a:r>
            <a:br>
              <a:rPr lang="ru-RU" dirty="0" smtClean="0"/>
            </a:br>
            <a:endParaRPr lang="ru-RU" dirty="0"/>
          </a:p>
        </p:txBody>
      </p:sp>
      <p:pic>
        <p:nvPicPr>
          <p:cNvPr id="1026" name="Picture 2" descr="C:\Users\Home\Desktop\Новая папка (2)\russkay-zima.jpg"/>
          <p:cNvPicPr>
            <a:picLocks noChangeAspect="1" noChangeArrowheads="1"/>
          </p:cNvPicPr>
          <p:nvPr/>
        </p:nvPicPr>
        <p:blipFill>
          <a:blip r:embed="rId3" cstate="print"/>
          <a:srcRect/>
          <a:stretch>
            <a:fillRect/>
          </a:stretch>
        </p:blipFill>
        <p:spPr bwMode="auto">
          <a:xfrm>
            <a:off x="214282" y="1571612"/>
            <a:ext cx="2937553" cy="2066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85720" y="3714752"/>
            <a:ext cx="2304256" cy="276999"/>
          </a:xfrm>
          <a:prstGeom prst="rect">
            <a:avLst/>
          </a:prstGeom>
          <a:noFill/>
        </p:spPr>
        <p:txBody>
          <a:bodyPr wrap="square" rtlCol="0">
            <a:spAutoFit/>
          </a:bodyPr>
          <a:lstStyle/>
          <a:p>
            <a:pPr algn="r"/>
            <a:r>
              <a:rPr lang="ru-RU" sz="1200" b="1" dirty="0" smtClean="0">
                <a:solidFill>
                  <a:schemeClr val="accent1">
                    <a:lumMod val="50000"/>
                  </a:schemeClr>
                </a:solidFill>
              </a:rPr>
              <a:t>К.Ф. </a:t>
            </a:r>
            <a:r>
              <a:rPr lang="ru-RU" sz="1200" b="1" dirty="0" err="1" smtClean="0">
                <a:solidFill>
                  <a:schemeClr val="accent1">
                    <a:lumMod val="50000"/>
                  </a:schemeClr>
                </a:solidFill>
              </a:rPr>
              <a:t>Юон</a:t>
            </a:r>
            <a:r>
              <a:rPr lang="ru-RU" sz="1200" b="1" dirty="0" smtClean="0">
                <a:solidFill>
                  <a:schemeClr val="accent1">
                    <a:lumMod val="50000"/>
                  </a:schemeClr>
                </a:solidFill>
              </a:rPr>
              <a:t> «Русская зима»</a:t>
            </a:r>
            <a:endParaRPr lang="ru-RU" sz="1200" b="1" dirty="0">
              <a:solidFill>
                <a:schemeClr val="accent1">
                  <a:lumMod val="50000"/>
                </a:schemeClr>
              </a:solidFill>
            </a:endParaRPr>
          </a:p>
        </p:txBody>
      </p:sp>
      <p:pic>
        <p:nvPicPr>
          <p:cNvPr id="3074" name="Picture 2" descr="C:\Users\Кармазина.TBC\Desktop\Новая папка\3.jpg"/>
          <p:cNvPicPr>
            <a:picLocks noChangeAspect="1" noChangeArrowheads="1"/>
          </p:cNvPicPr>
          <p:nvPr/>
        </p:nvPicPr>
        <p:blipFill>
          <a:blip r:embed="rId4" cstate="print"/>
          <a:srcRect/>
          <a:stretch>
            <a:fillRect/>
          </a:stretch>
        </p:blipFill>
        <p:spPr bwMode="auto">
          <a:xfrm>
            <a:off x="6286512" y="4572008"/>
            <a:ext cx="1285884" cy="1866552"/>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25601" name="Rectangle 1"/>
          <p:cNvSpPr>
            <a:spLocks noChangeArrowheads="1"/>
          </p:cNvSpPr>
          <p:nvPr/>
        </p:nvSpPr>
        <p:spPr bwMode="auto">
          <a:xfrm>
            <a:off x="7572396" y="5357826"/>
            <a:ext cx="12858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Пушкин, А.С. [Избранное] / Александр Пушкин.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Смоленск : </a:t>
            </a:r>
            <a:r>
              <a:rPr kumimoji="0" lang="ru-RU" sz="800" i="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Русич</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1999.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624 с.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(Библиотека поэзии).</a:t>
            </a:r>
            <a:endParaRPr kumimoji="0" lang="ru-RU" sz="80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pic>
        <p:nvPicPr>
          <p:cNvPr id="5122" name="Picture 2" descr="C:\Users\Кармазина.TBC\Desktop\Новая папка\7503015145.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785917" y="4306668"/>
            <a:ext cx="1428761" cy="1836977"/>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2" name="Rectangle 1"/>
          <p:cNvSpPr>
            <a:spLocks noChangeArrowheads="1"/>
          </p:cNvSpPr>
          <p:nvPr/>
        </p:nvSpPr>
        <p:spPr bwMode="auto">
          <a:xfrm>
            <a:off x="142844" y="5429264"/>
            <a:ext cx="150019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Осмоловский</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Ю. Константин Федорович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Юон</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 Юрий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Осмоловский</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Советский художник, 1982.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248 с. : ил.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(Выдающиеся отечественные художники).</a:t>
            </a:r>
            <a:endParaRPr kumimoji="0" lang="ru-RU" sz="800" i="0" u="none" strike="noStrike" cap="none" normalizeH="0" baseline="0" dirty="0" smtClean="0">
              <a:ln>
                <a:noFill/>
              </a:ln>
              <a:effectLst/>
              <a:latin typeface="Arial" pitchFamily="34" charset="0"/>
              <a:cs typeface="Arial" pitchFamily="34" charset="0"/>
            </a:endParaRPr>
          </a:p>
        </p:txBody>
      </p:sp>
      <p:sp>
        <p:nvSpPr>
          <p:cNvPr id="3" name="Rectangle 1"/>
          <p:cNvSpPr>
            <a:spLocks noChangeArrowheads="1"/>
          </p:cNvSpPr>
          <p:nvPr/>
        </p:nvSpPr>
        <p:spPr bwMode="auto">
          <a:xfrm>
            <a:off x="3357554" y="1357298"/>
            <a:ext cx="242889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ru-RU" sz="1200" b="1" i="0" u="none" strike="noStrike" cap="none" normalizeH="0" baseline="0" dirty="0" smtClean="0">
                <a:ln>
                  <a:noFill/>
                </a:ln>
                <a:solidFill>
                  <a:schemeClr val="tx2">
                    <a:lumMod val="75000"/>
                  </a:schemeClr>
                </a:solidFill>
                <a:effectLst/>
                <a:ea typeface="Calibri" pitchFamily="34" charset="0"/>
                <a:cs typeface="Times New Roman" pitchFamily="18" charset="0"/>
              </a:rPr>
              <a:t>Зима любима в России, она разная. Морозная, пушистая, но, несмотря на это,</a:t>
            </a:r>
            <a:r>
              <a:rPr kumimoji="0" lang="ru-RU" sz="1200" b="1" i="0" u="none" strike="noStrike" cap="none" normalizeH="0" dirty="0" smtClean="0">
                <a:ln>
                  <a:noFill/>
                </a:ln>
                <a:solidFill>
                  <a:schemeClr val="tx2">
                    <a:lumMod val="75000"/>
                  </a:schemeClr>
                </a:solidFill>
                <a:effectLst/>
                <a:ea typeface="Calibri" pitchFamily="34" charset="0"/>
                <a:cs typeface="Times New Roman" pitchFamily="18" charset="0"/>
              </a:rPr>
              <a:t> </a:t>
            </a:r>
            <a:r>
              <a:rPr kumimoji="0" lang="ru-RU" sz="1200" b="1" i="0" u="none" strike="noStrike" cap="none" normalizeH="0" baseline="0" dirty="0" smtClean="0">
                <a:ln>
                  <a:noFill/>
                </a:ln>
                <a:solidFill>
                  <a:schemeClr val="tx2">
                    <a:lumMod val="75000"/>
                  </a:schemeClr>
                </a:solidFill>
                <a:effectLst/>
                <a:ea typeface="Calibri" pitchFamily="34" charset="0"/>
                <a:cs typeface="Times New Roman" pitchFamily="18" charset="0"/>
              </a:rPr>
              <a:t>обычно ассоциируется у нас с холодами и грустными раздумьями. </a:t>
            </a:r>
          </a:p>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solidFill>
                  <a:schemeClr val="tx2">
                    <a:lumMod val="75000"/>
                  </a:schemeClr>
                </a:solidFill>
                <a:ea typeface="Calibri" pitchFamily="34" charset="0"/>
                <a:cs typeface="Times New Roman" pitchFamily="18" charset="0"/>
              </a:rPr>
              <a:t>        </a:t>
            </a:r>
            <a:r>
              <a:rPr kumimoji="0" lang="ru-RU" sz="1200" b="1" i="0" u="none" strike="noStrike" cap="none" normalizeH="0" baseline="0" dirty="0" smtClean="0">
                <a:ln>
                  <a:noFill/>
                </a:ln>
                <a:solidFill>
                  <a:schemeClr val="tx2">
                    <a:lumMod val="75000"/>
                  </a:schemeClr>
                </a:solidFill>
                <a:effectLst/>
                <a:ea typeface="Calibri" pitchFamily="34" charset="0"/>
                <a:cs typeface="Times New Roman" pitchFamily="18" charset="0"/>
              </a:rPr>
              <a:t>В музыке романса Н.К </a:t>
            </a:r>
            <a:r>
              <a:rPr kumimoji="0" lang="ru-RU" sz="1200" b="1" i="0" u="none" strike="noStrike" cap="none" normalizeH="0" baseline="0" dirty="0" err="1" smtClean="0">
                <a:ln>
                  <a:noFill/>
                </a:ln>
                <a:solidFill>
                  <a:schemeClr val="tx2">
                    <a:lumMod val="75000"/>
                  </a:schemeClr>
                </a:solidFill>
                <a:effectLst/>
                <a:ea typeface="Calibri" pitchFamily="34" charset="0"/>
                <a:cs typeface="Times New Roman" pitchFamily="18" charset="0"/>
              </a:rPr>
              <a:t>Метнера</a:t>
            </a:r>
            <a:r>
              <a:rPr kumimoji="0" lang="ru-RU" sz="1200" b="1" i="0" u="none" strike="noStrike" cap="none" normalizeH="0" baseline="0" dirty="0" smtClean="0">
                <a:ln>
                  <a:noFill/>
                </a:ln>
                <a:solidFill>
                  <a:schemeClr val="tx2">
                    <a:lumMod val="75000"/>
                  </a:schemeClr>
                </a:solidFill>
                <a:effectLst/>
                <a:ea typeface="Calibri" pitchFamily="34" charset="0"/>
                <a:cs typeface="Times New Roman" pitchFamily="18" charset="0"/>
              </a:rPr>
              <a:t> на стихи А.С.Пушкина «Зимний вечер» слышен голос вьюги и тревога, тоска, одиночество</a:t>
            </a:r>
            <a:r>
              <a:rPr kumimoji="0" lang="ru-RU" sz="1800" b="1" i="0" u="none" strike="noStrike" cap="none" normalizeH="0" baseline="0" dirty="0" smtClean="0">
                <a:ln>
                  <a:noFill/>
                </a:ln>
                <a:solidFill>
                  <a:schemeClr val="tx2">
                    <a:lumMod val="75000"/>
                  </a:schemeClr>
                </a:solidFill>
                <a:effectLst/>
                <a:ea typeface="Calibri" pitchFamily="34" charset="0"/>
                <a:cs typeface="Times New Roman" pitchFamily="18" charset="0"/>
              </a:rPr>
              <a:t>. </a:t>
            </a:r>
            <a:endParaRPr kumimoji="0" lang="ru-RU" sz="900" b="1" i="0" u="none" strike="noStrike" cap="none" normalizeH="0" baseline="0" dirty="0" smtClean="0">
              <a:ln>
                <a:noFill/>
              </a:ln>
              <a:solidFill>
                <a:schemeClr val="tx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O:\Кармазина Л.И\1.jpg"/>
          <p:cNvPicPr>
            <a:picLocks noChangeAspect="1" noChangeArrowheads="1"/>
          </p:cNvPicPr>
          <p:nvPr/>
        </p:nvPicPr>
        <p:blipFill>
          <a:blip r:embed="rId6" cstate="print"/>
          <a:srcRect/>
          <a:stretch>
            <a:fillRect/>
          </a:stretch>
        </p:blipFill>
        <p:spPr bwMode="auto">
          <a:xfrm>
            <a:off x="3643306" y="3571876"/>
            <a:ext cx="1519643" cy="1958960"/>
          </a:xfrm>
          <a:prstGeom prst="rect">
            <a:avLst/>
          </a:prstGeom>
          <a:noFill/>
          <a:ln>
            <a:solidFill>
              <a:schemeClr val="tx1"/>
            </a:solidFill>
          </a:ln>
          <a:effectLst>
            <a:outerShdw blurRad="50800" dist="38100" dir="2700000" algn="tl" rotWithShape="0">
              <a:prstClr val="black">
                <a:alpha val="40000"/>
              </a:prstClr>
            </a:outerShdw>
          </a:effectLst>
        </p:spPr>
      </p:pic>
      <p:sp>
        <p:nvSpPr>
          <p:cNvPr id="26625" name="Rectangle 1"/>
          <p:cNvSpPr>
            <a:spLocks noChangeArrowheads="1"/>
          </p:cNvSpPr>
          <p:nvPr/>
        </p:nvSpPr>
        <p:spPr bwMode="auto">
          <a:xfrm>
            <a:off x="3357554" y="5643578"/>
            <a:ext cx="235745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Метнер</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 Избранные романсы[Ноты]:для голоса в сопровождении фортепиано / Н.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Метнер</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Москва : Музыка, 1983. – 54 с</a:t>
            </a:r>
            <a:r>
              <a:rPr kumimoji="0" lang="ru-RU" sz="9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9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Documents and Settings\Кармазина.TBC.000\Рабочий стол\Новая папка\img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1142976" y="214290"/>
            <a:ext cx="7000924" cy="928694"/>
          </a:xfrm>
          <a:prstGeom prst="roundRect">
            <a:avLst/>
          </a:prstGeom>
          <a:solidFill>
            <a:schemeClr val="accent3">
              <a:lumMod val="40000"/>
              <a:lumOff val="60000"/>
            </a:schemeClr>
          </a:solidFill>
          <a:ln>
            <a:solidFill>
              <a:schemeClr val="accent3">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5" name="Rectangle 1"/>
          <p:cNvSpPr>
            <a:spLocks noChangeArrowheads="1"/>
          </p:cNvSpPr>
          <p:nvPr/>
        </p:nvSpPr>
        <p:spPr bwMode="auto">
          <a:xfrm>
            <a:off x="1285852" y="285728"/>
            <a:ext cx="671517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solidFill>
                  <a:schemeClr val="accent3">
                    <a:lumMod val="50000"/>
                  </a:schemeClr>
                </a:solidFill>
                <a:latin typeface="Calibri" pitchFamily="34" charset="0"/>
                <a:ea typeface="Calibri" pitchFamily="34" charset="0"/>
                <a:cs typeface="Times New Roman" pitchFamily="18" charset="0"/>
              </a:rPr>
              <a:t>                    </a:t>
            </a:r>
            <a:r>
              <a:rPr kumimoji="0" lang="ru-RU" sz="1200" b="1" i="0"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В литературе первой половины XIX века отношение к природе в основном созерцательное. Пейзажи А.С.Пушкина, М.Ю.Лермонтова, И.С.Тургенева, И.А.Гончарова – это великое мастерство. Каждый из них создавал свой собственный вариант мира и природы, её красок, звуков и настроений.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                   </a:t>
            </a:r>
            <a:endParaRPr kumimoji="0" lang="ru-RU" sz="1800" b="1" i="0" u="none" strike="noStrike" cap="none" normalizeH="0" baseline="0" dirty="0" smtClean="0">
              <a:ln>
                <a:noFill/>
              </a:ln>
              <a:solidFill>
                <a:schemeClr val="accent3">
                  <a:lumMod val="50000"/>
                </a:schemeClr>
              </a:solidFill>
              <a:effectLst/>
              <a:latin typeface="Arial" pitchFamily="34" charset="0"/>
            </a:endParaRPr>
          </a:p>
        </p:txBody>
      </p:sp>
      <p:sp>
        <p:nvSpPr>
          <p:cNvPr id="7" name="Скругленный прямоугольник 6"/>
          <p:cNvSpPr/>
          <p:nvPr/>
        </p:nvSpPr>
        <p:spPr>
          <a:xfrm>
            <a:off x="714348" y="3143248"/>
            <a:ext cx="7929618" cy="1509888"/>
          </a:xfrm>
          <a:prstGeom prst="roundRect">
            <a:avLst/>
          </a:prstGeom>
          <a:solidFill>
            <a:schemeClr val="accent3">
              <a:lumMod val="40000"/>
              <a:lumOff val="60000"/>
            </a:schemeClr>
          </a:solidFill>
          <a:ln>
            <a:solidFill>
              <a:schemeClr val="accent3">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7" name="Rectangle 3"/>
          <p:cNvSpPr>
            <a:spLocks noChangeArrowheads="1"/>
          </p:cNvSpPr>
          <p:nvPr/>
        </p:nvSpPr>
        <p:spPr bwMode="auto">
          <a:xfrm>
            <a:off x="928662" y="3214686"/>
            <a:ext cx="7572428" cy="1384995"/>
          </a:xfrm>
          <a:prstGeom prst="rect">
            <a:avLst/>
          </a:prstGeom>
          <a:noFill/>
          <a:ln w="9525">
            <a:noFill/>
            <a:miter lim="800000"/>
            <a:headEnd/>
            <a:tailEnd/>
          </a:ln>
          <a:effectLst/>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1200" b="1" i="0" u="none" strike="noStrike" cap="none" normalizeH="0" baseline="0" dirty="0" smtClean="0">
                <a:ln>
                  <a:noFill/>
                </a:ln>
                <a:solidFill>
                  <a:schemeClr val="accent3">
                    <a:lumMod val="50000"/>
                  </a:schemeClr>
                </a:solidFill>
                <a:effectLst/>
                <a:ea typeface="Calibri" pitchFamily="34" charset="0"/>
                <a:cs typeface="Times New Roman" pitchFamily="18" charset="0"/>
              </a:rPr>
              <a:t>                </a:t>
            </a:r>
            <a:r>
              <a:rPr lang="ru-RU" sz="1200" b="1" dirty="0" smtClean="0">
                <a:solidFill>
                  <a:schemeClr val="accent3">
                    <a:lumMod val="50000"/>
                  </a:schemeClr>
                </a:solidFill>
                <a:latin typeface="Calibri" pitchFamily="34" charset="0"/>
                <a:ea typeface="Calibri" pitchFamily="34" charset="0"/>
                <a:cs typeface="Times New Roman" pitchFamily="18" charset="0"/>
              </a:rPr>
              <a:t> Настоящим живописцем был А.С.Пушкин. Отношение человека к природе он считал одним из главных критериев духовности. Его любимые герои понимают и ценят общение с природой. </a:t>
            </a:r>
            <a:r>
              <a:rPr kumimoji="0" lang="ru-RU" sz="1200" b="1" i="0" u="none" strike="noStrike" cap="none" normalizeH="0" baseline="0" dirty="0" smtClean="0">
                <a:ln>
                  <a:noFill/>
                </a:ln>
                <a:solidFill>
                  <a:schemeClr val="accent3">
                    <a:lumMod val="50000"/>
                  </a:schemeClr>
                </a:solidFill>
                <a:effectLst/>
                <a:ea typeface="Calibri" pitchFamily="34" charset="0"/>
                <a:cs typeface="Times New Roman" pitchFamily="18" charset="0"/>
              </a:rPr>
              <a:t> «Царством дивным» называл природу М.Ю. Лермонтов.</a:t>
            </a:r>
            <a:r>
              <a:rPr kumimoji="0" lang="ru-RU" sz="1200" b="1" i="0" u="none" strike="noStrike" cap="none" normalizeH="0" dirty="0" smtClean="0">
                <a:ln>
                  <a:noFill/>
                </a:ln>
                <a:solidFill>
                  <a:schemeClr val="accent3">
                    <a:lumMod val="50000"/>
                  </a:schemeClr>
                </a:solidFill>
                <a:effectLst/>
                <a:ea typeface="Calibri" pitchFamily="34" charset="0"/>
                <a:cs typeface="Times New Roman" pitchFamily="18" charset="0"/>
              </a:rPr>
              <a:t> </a:t>
            </a:r>
            <a:r>
              <a:rPr kumimoji="0" lang="ru-RU" sz="1200" b="1" i="0" u="none" strike="noStrike" cap="none" normalizeH="0" baseline="0" dirty="0" smtClean="0">
                <a:ln>
                  <a:noFill/>
                </a:ln>
                <a:solidFill>
                  <a:schemeClr val="accent3">
                    <a:lumMod val="50000"/>
                  </a:schemeClr>
                </a:solidFill>
                <a:effectLst/>
                <a:ea typeface="Calibri" pitchFamily="34" charset="0"/>
                <a:cs typeface="Times New Roman" pitchFamily="18" charset="0"/>
              </a:rPr>
              <a:t>Идея тождества человека и природы пронизывает всю лирику Ф.И. Тютчева и А.А. Фета. Природа всегда выступает основой, на которой происходят описания событий. Сельский психологический пейзаж часто встречается в произведениях И.С.Тургенева. Описание природы в «Записках охотника» производит сильное впечатление. Л.Н.Толстой видит в природе начало вечной жизни. Небо Аустерлица в «Войне и мире» - символ мудрости и космического покоя.</a:t>
            </a:r>
            <a:endParaRPr kumimoji="0" lang="ru-RU" sz="1800" b="1" i="0" u="none" strike="noStrike" cap="none" normalizeH="0" baseline="0" dirty="0" smtClean="0">
              <a:ln>
                <a:noFill/>
              </a:ln>
              <a:solidFill>
                <a:schemeClr val="accent3">
                  <a:lumMod val="50000"/>
                </a:schemeClr>
              </a:solidFill>
              <a:effectLst/>
            </a:endParaRPr>
          </a:p>
        </p:txBody>
      </p:sp>
      <p:pic>
        <p:nvPicPr>
          <p:cNvPr id="4099" name="Picture 3" descr="C:\Documents and Settings\Кармазина.TBC.000\Рабочий стол\Новая папка\01-11759.jpg"/>
          <p:cNvPicPr>
            <a:picLocks noChangeAspect="1" noChangeArrowheads="1"/>
          </p:cNvPicPr>
          <p:nvPr/>
        </p:nvPicPr>
        <p:blipFill>
          <a:blip r:embed="rId3" cstate="print"/>
          <a:srcRect/>
          <a:stretch>
            <a:fillRect/>
          </a:stretch>
        </p:blipFill>
        <p:spPr bwMode="auto">
          <a:xfrm>
            <a:off x="1214414" y="1357298"/>
            <a:ext cx="1028210" cy="1643074"/>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4100" name="Picture 4" descr="C:\Documents and Settings\Кармазина.TBC.000\Рабочий стол\Новая папка\115486_micuz5uif.jpg"/>
          <p:cNvPicPr>
            <a:picLocks noChangeAspect="1" noChangeArrowheads="1"/>
          </p:cNvPicPr>
          <p:nvPr/>
        </p:nvPicPr>
        <p:blipFill>
          <a:blip r:embed="rId4" cstate="print"/>
          <a:srcRect/>
          <a:stretch>
            <a:fillRect/>
          </a:stretch>
        </p:blipFill>
        <p:spPr bwMode="auto">
          <a:xfrm>
            <a:off x="3500430" y="4786322"/>
            <a:ext cx="1167385" cy="184712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4101" name="Picture 5" descr="C:\Documents and Settings\Кармазина.TBC.000\Рабочий стол\Новая папка\1005757869.jpg"/>
          <p:cNvPicPr>
            <a:picLocks noChangeAspect="1" noChangeArrowheads="1"/>
          </p:cNvPicPr>
          <p:nvPr/>
        </p:nvPicPr>
        <p:blipFill>
          <a:blip r:embed="rId5" cstate="print"/>
          <a:srcRect/>
          <a:stretch>
            <a:fillRect/>
          </a:stretch>
        </p:blipFill>
        <p:spPr bwMode="auto">
          <a:xfrm>
            <a:off x="611560" y="4797152"/>
            <a:ext cx="1120136" cy="1769966"/>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026" name="Picture 2" descr="C:\Users\Кармазина.TBC\Desktop\Новая папка\1000852788.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286380" y="1428736"/>
            <a:ext cx="1072896" cy="1571636"/>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5" name="Picture 2" descr="C:\Users\Кармазина.TBC\Desktop\Новая папка\2.jpg"/>
          <p:cNvPicPr>
            <a:picLocks noGrp="1" noChangeAspect="1" noChangeArrowheads="1"/>
          </p:cNvPicPr>
          <p:nvPr>
            <p:ph sz="half" idx="4294967295"/>
          </p:nvPr>
        </p:nvPicPr>
        <p:blipFill>
          <a:blip r:embed="rId7" cstate="print">
            <a:extLst>
              <a:ext uri="{28A0092B-C50C-407E-A947-70E740481C1C}">
                <a14:useLocalDpi xmlns:a14="http://schemas.microsoft.com/office/drawing/2010/main"/>
              </a:ext>
            </a:extLst>
          </a:blip>
          <a:srcRect/>
          <a:stretch>
            <a:fillRect/>
          </a:stretch>
        </p:blipFill>
        <p:spPr bwMode="auto">
          <a:xfrm>
            <a:off x="6215074" y="4857760"/>
            <a:ext cx="1096629" cy="1675164"/>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2" name="Rectangle 3"/>
          <p:cNvSpPr>
            <a:spLocks noChangeArrowheads="1"/>
          </p:cNvSpPr>
          <p:nvPr/>
        </p:nvSpPr>
        <p:spPr bwMode="auto">
          <a:xfrm>
            <a:off x="4714876" y="5500702"/>
            <a:ext cx="14287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Тургенев, И. Записки охотника : рассказы / Иван Тургенев. – Москва :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Искательпресс</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2013. – 256 с. – (Библиотека классики).</a:t>
            </a:r>
            <a:endParaRPr kumimoji="0" lang="ru-RU" sz="80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p:txBody>
      </p:sp>
      <p:sp>
        <p:nvSpPr>
          <p:cNvPr id="3" name="Rectangle 4"/>
          <p:cNvSpPr>
            <a:spLocks noChangeArrowheads="1"/>
          </p:cNvSpPr>
          <p:nvPr/>
        </p:nvSpPr>
        <p:spPr bwMode="auto">
          <a:xfrm>
            <a:off x="1785918" y="5357826"/>
            <a:ext cx="142876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Тютчев, Ф. И. Весенняя гроза : лирика, письма / Федор Тютчев ;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предисл</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послесл</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примеч. Б. Я.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Бухштаба</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 Тула : </a:t>
            </a:r>
            <a:r>
              <a:rPr kumimoji="0" lang="ru-RU" sz="80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Приокское</a:t>
            </a: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книжное издательство, 1984. – 416 с. – (Отчий край).</a:t>
            </a:r>
            <a:endParaRPr kumimoji="0" lang="ru-RU" sz="80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p:txBody>
      </p:sp>
      <p:sp>
        <p:nvSpPr>
          <p:cNvPr id="5" name="Rectangle 5"/>
          <p:cNvSpPr>
            <a:spLocks noChangeArrowheads="1"/>
          </p:cNvSpPr>
          <p:nvPr/>
        </p:nvSpPr>
        <p:spPr bwMode="auto">
          <a:xfrm>
            <a:off x="2428860" y="2143116"/>
            <a:ext cx="228601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Фет, А. А. Соловьиное эхо : повесть Н. П. Суховой о жизни и творчестве А.А.Фета и избранные стихотворения поэта / Афанасий Фет ; [сост. и  примеч.Н.П. Суховой; рис.Л.Д. Бирюкова]. – Москва : Детская литература, 2001. – 206 с. : ил. – (Школьная библиотека).</a:t>
            </a:r>
            <a:endParaRPr kumimoji="0" lang="ru-RU" sz="80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p:txBody>
      </p:sp>
      <p:sp>
        <p:nvSpPr>
          <p:cNvPr id="24577" name="Rectangle 1"/>
          <p:cNvSpPr>
            <a:spLocks noChangeArrowheads="1"/>
          </p:cNvSpPr>
          <p:nvPr/>
        </p:nvSpPr>
        <p:spPr bwMode="auto">
          <a:xfrm>
            <a:off x="6500826" y="2285992"/>
            <a:ext cx="24288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Лермонтов, М. Ю. Стихотворения. Поэмы. Маскарад. Герой нашего времени / Михаил Лермонтов.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Ленинград : Художественная литература, 1988.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416 с.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(Классики  и современники. Русская классическая литература).</a:t>
            </a:r>
            <a:endParaRPr kumimoji="0" lang="ru-RU" sz="80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24578" name="Rectangle 2"/>
          <p:cNvSpPr>
            <a:spLocks noChangeArrowheads="1"/>
          </p:cNvSpPr>
          <p:nvPr/>
        </p:nvSpPr>
        <p:spPr bwMode="auto">
          <a:xfrm>
            <a:off x="7358082" y="5500702"/>
            <a:ext cx="16430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Толстой, Л. Н. Война и мир : [роман]. [В 4 т.]. Т. 3 / Лев Толстой ; [примеч. Л. Д. </a:t>
            </a:r>
            <a:r>
              <a:rPr kumimoji="0" lang="ru-RU" sz="800" i="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Опульской</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Тула : </a:t>
            </a:r>
            <a:r>
              <a:rPr kumimoji="0" lang="ru-RU" sz="800" i="0" u="none" strike="noStrike" cap="none" normalizeH="0" baseline="0" dirty="0" err="1" smtClean="0">
                <a:ln>
                  <a:noFill/>
                </a:ln>
                <a:solidFill>
                  <a:schemeClr val="tx1">
                    <a:lumMod val="95000"/>
                    <a:lumOff val="5000"/>
                  </a:schemeClr>
                </a:solidFill>
                <a:effectLst/>
                <a:latin typeface="Times New Roman" pitchFamily="18" charset="0"/>
                <a:ea typeface="Calibri" pitchFamily="34" charset="0"/>
                <a:cs typeface="Times New Roman" pitchFamily="18" charset="0"/>
              </a:rPr>
              <a:t>Приокское</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книжное издательство, 1978.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415 с. </a:t>
            </a:r>
            <a:r>
              <a:rPr kumimoji="0" lang="ru-RU" sz="800" i="0" u="none" strike="noStrike" cap="none" normalizeH="0" baseline="0" dirty="0" smtClean="0">
                <a:ln>
                  <a:noFill/>
                </a:ln>
                <a:solidFill>
                  <a:schemeClr val="tx1">
                    <a:lumMod val="95000"/>
                    <a:lumOff val="5000"/>
                  </a:schemeClr>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 (Отчий край).</a:t>
            </a:r>
            <a:endParaRPr kumimoji="0" lang="ru-RU" sz="80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Кармазина.TBC.000\Рабочий стол\Новая папка\img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755576" y="1916832"/>
            <a:ext cx="7272808" cy="461665"/>
          </a:xfrm>
          <a:prstGeom prst="rect">
            <a:avLst/>
          </a:prstGeom>
        </p:spPr>
        <p:txBody>
          <a:bodyPr wrap="square">
            <a:spAutoFit/>
          </a:bodyPr>
          <a:lstStyle/>
          <a:p>
            <a:endParaRPr lang="ru-RU" sz="1200" b="1" dirty="0" smtClean="0"/>
          </a:p>
          <a:p>
            <a:endParaRPr lang="ru-RU" sz="1200" b="1" dirty="0"/>
          </a:p>
        </p:txBody>
      </p:sp>
      <p:sp>
        <p:nvSpPr>
          <p:cNvPr id="6" name="Скругленный прямоугольник 5"/>
          <p:cNvSpPr/>
          <p:nvPr/>
        </p:nvSpPr>
        <p:spPr>
          <a:xfrm>
            <a:off x="251520" y="116632"/>
            <a:ext cx="6624736" cy="1240666"/>
          </a:xfrm>
          <a:prstGeom prst="roundRect">
            <a:avLst/>
          </a:prstGeom>
          <a:solidFill>
            <a:schemeClr val="accent3">
              <a:lumMod val="40000"/>
              <a:lumOff val="60000"/>
            </a:schemeClr>
          </a:solidFill>
          <a:ln>
            <a:solidFill>
              <a:schemeClr val="accent3">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smtClean="0">
                <a:solidFill>
                  <a:schemeClr val="accent3">
                    <a:lumMod val="50000"/>
                  </a:schemeClr>
                </a:solidFill>
              </a:rPr>
              <a:t>             Красоту и непередаваемую прелесть русской природы воспели в своих произведениях русские композиторы-классики.  Природа дарила музыке звуки и тембры, которые слышались в пении птиц, в журчании ручьев, в шуме грозы. </a:t>
            </a:r>
          </a:p>
          <a:p>
            <a:pPr algn="just"/>
            <a:r>
              <a:rPr lang="ru-RU" sz="1200" b="1" dirty="0" smtClean="0">
                <a:solidFill>
                  <a:schemeClr val="accent3">
                    <a:lumMod val="50000"/>
                  </a:schemeClr>
                </a:solidFill>
              </a:rPr>
              <a:t>             В своем цикле фортепианных пьес «Времена года» П.И. Чайковский средствами музыкальных звуков  рисует картины природы или душевное состояние человека в определённую пору года.</a:t>
            </a:r>
            <a:endParaRPr lang="ru-RU" sz="1200" b="1" dirty="0">
              <a:solidFill>
                <a:schemeClr val="accent3">
                  <a:lumMod val="50000"/>
                </a:schemeClr>
              </a:solidFill>
            </a:endParaRPr>
          </a:p>
        </p:txBody>
      </p:sp>
      <p:sp>
        <p:nvSpPr>
          <p:cNvPr id="9" name="Скругленный прямоугольник 8"/>
          <p:cNvSpPr/>
          <p:nvPr/>
        </p:nvSpPr>
        <p:spPr>
          <a:xfrm>
            <a:off x="785786" y="1500174"/>
            <a:ext cx="4000528" cy="1071570"/>
          </a:xfrm>
          <a:prstGeom prst="roundRect">
            <a:avLst/>
          </a:prstGeom>
          <a:solidFill>
            <a:schemeClr val="accent3">
              <a:lumMod val="40000"/>
              <a:lumOff val="60000"/>
            </a:schemeClr>
          </a:solidFill>
          <a:ln>
            <a:solidFill>
              <a:schemeClr val="accent3">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accent3">
                    <a:lumMod val="50000"/>
                  </a:schemeClr>
                </a:solidFill>
              </a:rPr>
              <a:t>          Любимые  морские образы возникают во многих творениях </a:t>
            </a:r>
            <a:r>
              <a:rPr lang="ru-RU" sz="1200" b="1" dirty="0" err="1" smtClean="0">
                <a:solidFill>
                  <a:schemeClr val="accent3">
                    <a:lumMod val="50000"/>
                  </a:schemeClr>
                </a:solidFill>
              </a:rPr>
              <a:t>Н.А.Римского-Корсакова</a:t>
            </a:r>
            <a:r>
              <a:rPr lang="ru-RU" sz="1200" b="1" dirty="0" smtClean="0">
                <a:solidFill>
                  <a:schemeClr val="accent3">
                    <a:lumMod val="50000"/>
                  </a:schemeClr>
                </a:solidFill>
              </a:rPr>
              <a:t>. Море царствует и в симфонической музыкальной картине «Садко», и в первой части сюиты «</a:t>
            </a:r>
            <a:r>
              <a:rPr lang="ru-RU" sz="1200" b="1" dirty="0" err="1" smtClean="0">
                <a:solidFill>
                  <a:schemeClr val="accent3">
                    <a:lumMod val="50000"/>
                  </a:schemeClr>
                </a:solidFill>
              </a:rPr>
              <a:t>Шехеразада</a:t>
            </a:r>
            <a:r>
              <a:rPr lang="ru-RU" sz="1200" b="1" dirty="0" smtClean="0">
                <a:solidFill>
                  <a:schemeClr val="accent3">
                    <a:lumMod val="50000"/>
                  </a:schemeClr>
                </a:solidFill>
              </a:rPr>
              <a:t>».</a:t>
            </a:r>
            <a:endParaRPr lang="ru-RU" sz="1200" b="1" dirty="0">
              <a:solidFill>
                <a:schemeClr val="accent3">
                  <a:lumMod val="50000"/>
                </a:schemeClr>
              </a:solidFill>
            </a:endParaRPr>
          </a:p>
        </p:txBody>
      </p:sp>
      <p:pic>
        <p:nvPicPr>
          <p:cNvPr id="1028" name="Picture 4" descr="C:\Documents and Settings\Кармазина.TBC.000\Рабочий стол\Новая папка\062010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0312" y="260648"/>
            <a:ext cx="1396334" cy="1800200"/>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029" name="Picture 5" descr="C:\Documents and Settings\Кармазина.TBC.000\Рабочий стол\Новая папка\2400x2400.600x600-75.jpg"/>
          <p:cNvPicPr>
            <a:picLocks noChangeAspect="1" noChangeArrowheads="1"/>
          </p:cNvPicPr>
          <p:nvPr/>
        </p:nvPicPr>
        <p:blipFill>
          <a:blip r:embed="rId4" cstate="print"/>
          <a:srcRect/>
          <a:stretch>
            <a:fillRect/>
          </a:stretch>
        </p:blipFill>
        <p:spPr bwMode="auto">
          <a:xfrm>
            <a:off x="5786446" y="1142984"/>
            <a:ext cx="1152128" cy="1152128"/>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030" name="Picture 6" descr="C:\Documents and Settings\Кармазина.TBC.000\Рабочий стол\Новая папка\c39127c026d7993786de006257d3d8d8af3c6927.jpeg"/>
          <p:cNvPicPr>
            <a:picLocks noChangeAspect="1" noChangeArrowheads="1"/>
          </p:cNvPicPr>
          <p:nvPr/>
        </p:nvPicPr>
        <p:blipFill>
          <a:blip r:embed="rId5" cstate="print"/>
          <a:srcRect/>
          <a:stretch>
            <a:fillRect/>
          </a:stretch>
        </p:blipFill>
        <p:spPr bwMode="auto">
          <a:xfrm>
            <a:off x="2428860" y="2714620"/>
            <a:ext cx="1257694" cy="1571636"/>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pic>
        <p:nvPicPr>
          <p:cNvPr id="1031" name="Picture 7" descr="C:\Documents and Settings\Кармазина.TBC.000\Рабочий стол\Новая папка\1004373393.jpg"/>
          <p:cNvPicPr>
            <a:picLocks noChangeAspect="1" noChangeArrowheads="1"/>
          </p:cNvPicPr>
          <p:nvPr/>
        </p:nvPicPr>
        <p:blipFill>
          <a:blip r:embed="rId6" cstate="print"/>
          <a:srcRect/>
          <a:stretch>
            <a:fillRect/>
          </a:stretch>
        </p:blipFill>
        <p:spPr bwMode="auto">
          <a:xfrm>
            <a:off x="4143372" y="3000372"/>
            <a:ext cx="1154949" cy="1716484"/>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12" name="Скругленный прямоугольник 11"/>
          <p:cNvSpPr/>
          <p:nvPr/>
        </p:nvSpPr>
        <p:spPr>
          <a:xfrm>
            <a:off x="2214546" y="5000636"/>
            <a:ext cx="6628726" cy="1285884"/>
          </a:xfrm>
          <a:prstGeom prst="roundRect">
            <a:avLst/>
          </a:prstGeom>
          <a:solidFill>
            <a:schemeClr val="accent3">
              <a:lumMod val="40000"/>
              <a:lumOff val="60000"/>
            </a:schemeClr>
          </a:solidFill>
          <a:ln>
            <a:solidFill>
              <a:schemeClr val="accent3">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smtClean="0">
                <a:solidFill>
                  <a:schemeClr val="accent3">
                    <a:lumMod val="50000"/>
                  </a:schemeClr>
                </a:solidFill>
              </a:rPr>
              <a:t>            Зарисовки русской природы находят место  в творчестве Г.Свиридова. Картину  зимней вьюги — бешеной, злой, неистовой - рисует вторая часть вокального цикла «Поэма памяти Сергея Есенина», которая называется «Поет зима». Светлой надеждой на приход «красавицы весны»  заканчивается эта часть. Первая часть «Весенней кантаты» на стихи Н.Некрасова «Весенний зачин» – это, своего рода, весенний пейзаж Родины.</a:t>
            </a:r>
          </a:p>
          <a:p>
            <a:endParaRPr lang="ru-RU" sz="1200" b="1" dirty="0">
              <a:solidFill>
                <a:schemeClr val="accent3">
                  <a:lumMod val="50000"/>
                </a:schemeClr>
              </a:solidFill>
            </a:endParaRPr>
          </a:p>
        </p:txBody>
      </p:sp>
      <p:pic>
        <p:nvPicPr>
          <p:cNvPr id="2050" name="Picture 2" descr="C:\Documents and Settings\Кармазина.TBC.000\Рабочий стол\Новая папка\1139629.jpg"/>
          <p:cNvPicPr>
            <a:picLocks noChangeAspect="1" noChangeArrowheads="1"/>
          </p:cNvPicPr>
          <p:nvPr/>
        </p:nvPicPr>
        <p:blipFill>
          <a:blip r:embed="rId7" cstate="print"/>
          <a:srcRect/>
          <a:stretch>
            <a:fillRect/>
          </a:stretch>
        </p:blipFill>
        <p:spPr bwMode="auto">
          <a:xfrm>
            <a:off x="357158" y="3571876"/>
            <a:ext cx="1292523" cy="1906471"/>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2052" name="Rectangle 4"/>
          <p:cNvSpPr>
            <a:spLocks noChangeArrowheads="1"/>
          </p:cNvSpPr>
          <p:nvPr/>
        </p:nvSpPr>
        <p:spPr bwMode="auto">
          <a:xfrm>
            <a:off x="2071670" y="4357694"/>
            <a:ext cx="2005394"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Лейтес</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 Музыкальные сказки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Шехеразады</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Руфь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Лейтес</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Музыка, 1968.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39 с.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lang="ru-RU" sz="800" dirty="0" smtClean="0">
                <a:latin typeface="Times New Roman" pitchFamily="18" charset="0"/>
                <a:ea typeface="Calibri" pitchFamily="34" charset="0"/>
                <a:cs typeface="Times New Roman" pitchFamily="18" charset="0"/>
              </a:rPr>
              <a:t> (Рассказы о музыке для школьников</a:t>
            </a:r>
            <a:r>
              <a:rPr lang="ru-RU" sz="900" dirty="0" smtClean="0">
                <a:latin typeface="Times New Roman" pitchFamily="18" charset="0"/>
                <a:ea typeface="Calibri" pitchFamily="34" charset="0"/>
                <a:cs typeface="Times New Roman" pitchFamily="18" charset="0"/>
              </a:rPr>
              <a:t>)</a:t>
            </a:r>
            <a:endParaRPr kumimoji="0" lang="ru-RU" sz="900" i="0" u="none" strike="noStrike" cap="none" normalizeH="0" baseline="0" dirty="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5357818" y="3500438"/>
            <a:ext cx="10001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Сказка в творчестве Н. А. Римского-Корсакова.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Музыка, 1987. -  93 с.</a:t>
            </a:r>
            <a:endParaRPr kumimoji="0" lang="ru-RU" sz="800" i="0" u="none" strike="noStrike" cap="none" normalizeH="0" baseline="0" dirty="0" smtClean="0">
              <a:ln>
                <a:noFill/>
              </a:ln>
              <a:solidFill>
                <a:schemeClr val="tx1"/>
              </a:solidFill>
              <a:effectLst/>
              <a:latin typeface="Arial" pitchFamily="34" charset="0"/>
            </a:endParaRPr>
          </a:p>
        </p:txBody>
      </p:sp>
      <p:sp>
        <p:nvSpPr>
          <p:cNvPr id="2054" name="Rectangle 6"/>
          <p:cNvSpPr>
            <a:spLocks noChangeArrowheads="1"/>
          </p:cNvSpPr>
          <p:nvPr/>
        </p:nvSpPr>
        <p:spPr bwMode="auto">
          <a:xfrm>
            <a:off x="5572132" y="2357430"/>
            <a:ext cx="1800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Чайковский, Петр Ильич  [Звукозапись].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Мегалайнер</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2009. -  1 </a:t>
            </a:r>
            <a:r>
              <a:rPr kumimoji="0" lang="ru-RU" sz="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диск (</a:t>
            </a:r>
            <a:r>
              <a:rPr kumimoji="0" lang="en-US"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CD</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(Созвездие классики).</a:t>
            </a:r>
            <a:endParaRPr kumimoji="0" lang="ru-RU" sz="800" i="0" u="none" strike="noStrike" cap="none" normalizeH="0" baseline="0" dirty="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7358082" y="2071678"/>
            <a:ext cx="1443042"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Чайковский, П. Времена года [Ноты] : для фортепиано / П. Чайковский.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Музыка, 1982. </a:t>
            </a:r>
            <a:r>
              <a:rPr kumimoji="0" lang="ru-RU" sz="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56 с</a:t>
            </a:r>
            <a:r>
              <a:rPr kumimoji="0" lang="ru-RU" sz="9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900" i="0" u="none" strike="noStrike" cap="none" normalizeH="0" baseline="0" dirty="0" smtClean="0">
              <a:ln>
                <a:noFill/>
              </a:ln>
              <a:solidFill>
                <a:schemeClr val="tx1"/>
              </a:solidFill>
              <a:effectLst/>
              <a:latin typeface="Arial" pitchFamily="34" charset="0"/>
            </a:endParaRPr>
          </a:p>
        </p:txBody>
      </p:sp>
      <p:sp>
        <p:nvSpPr>
          <p:cNvPr id="23553" name="Rectangle 1"/>
          <p:cNvSpPr>
            <a:spLocks noChangeArrowheads="1"/>
          </p:cNvSpPr>
          <p:nvPr/>
        </p:nvSpPr>
        <p:spPr bwMode="auto">
          <a:xfrm>
            <a:off x="214282" y="5572140"/>
            <a:ext cx="1800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Музыкальный мир Георгия Свиридова : [сборник статей] / сост. А. </a:t>
            </a:r>
            <a:r>
              <a:rPr kumimoji="0" lang="ru-RU" sz="800" i="0" u="none" strike="noStrike" cap="none" normalizeH="0" baseline="0" dirty="0" err="1" smtClean="0">
                <a:ln>
                  <a:noFill/>
                </a:ln>
                <a:effectLst/>
                <a:latin typeface="Times New Roman" pitchFamily="18" charset="0"/>
                <a:ea typeface="Calibri" pitchFamily="34" charset="0"/>
                <a:cs typeface="Times New Roman" pitchFamily="18" charset="0"/>
              </a:rPr>
              <a:t>Белоненко</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Москва : Советский композитор, 1990. </a:t>
            </a:r>
            <a:r>
              <a:rPr kumimoji="0" lang="ru-RU" sz="800" i="0" u="none" strike="noStrike" cap="none" normalizeH="0" baseline="0" dirty="0" smtClean="0">
                <a:ln>
                  <a:noFill/>
                </a:ln>
                <a:effectLst/>
                <a:latin typeface="Calibri"/>
                <a:ea typeface="Calibri" pitchFamily="34" charset="0"/>
                <a:cs typeface="Times New Roman" pitchFamily="18" charset="0"/>
              </a:rPr>
              <a:t>–</a:t>
            </a:r>
            <a:r>
              <a:rPr kumimoji="0" lang="ru-RU" sz="800" i="0" u="none" strike="noStrike" cap="none" normalizeH="0" baseline="0" dirty="0" smtClean="0">
                <a:ln>
                  <a:noFill/>
                </a:ln>
                <a:effectLst/>
                <a:latin typeface="Times New Roman" pitchFamily="18" charset="0"/>
                <a:ea typeface="Calibri" pitchFamily="34" charset="0"/>
                <a:cs typeface="Times New Roman" pitchFamily="18" charset="0"/>
              </a:rPr>
              <a:t> 222 с.</a:t>
            </a:r>
            <a:endParaRPr kumimoji="0" lang="ru-RU" sz="800" i="0" u="none" strike="noStrike" cap="none" normalizeH="0" baseline="0" dirty="0" smtClean="0">
              <a:ln>
                <a:noFill/>
              </a:ln>
              <a:effectLst/>
              <a:latin typeface="Arial" pitchFamily="34" charset="0"/>
            </a:endParaRPr>
          </a:p>
        </p:txBody>
      </p:sp>
      <p:pic>
        <p:nvPicPr>
          <p:cNvPr id="1026" name="Picture 2" descr="C:\Users\Кармазина.TBC\Desktop\Новая папка\F0OX4wa-MkE.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259117">
            <a:off x="6397748" y="3071810"/>
            <a:ext cx="2304072" cy="1428760"/>
          </a:xfrm>
          <a:prstGeom prst="rect">
            <a:avLst/>
          </a:prstGeom>
          <a:noFill/>
          <a:ln>
            <a:solidFill>
              <a:schemeClr val="tx2">
                <a:lumMod val="50000"/>
              </a:schemeClr>
            </a:solidFill>
          </a:ln>
          <a:effectLst>
            <a:outerShdw blurRad="50800" dist="38100" dir="5400000" algn="t" rotWithShape="0">
              <a:prstClr val="black">
                <a:alpha val="40000"/>
              </a:prstClr>
            </a:outerShdw>
          </a:effec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6240</TotalTime>
  <Words>6985</Words>
  <Application>Microsoft Office PowerPoint</Application>
  <PresentationFormat>Экран (4:3)</PresentationFormat>
  <Paragraphs>472</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ТБС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Кармазина</dc:creator>
  <cp:lastModifiedBy>Алдонина</cp:lastModifiedBy>
  <cp:revision>678</cp:revision>
  <dcterms:created xsi:type="dcterms:W3CDTF">2016-07-27T08:57:46Z</dcterms:created>
  <dcterms:modified xsi:type="dcterms:W3CDTF">2017-06-06T07:02:31Z</dcterms:modified>
</cp:coreProperties>
</file>